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9" r:id="rId14"/>
    <p:sldId id="268" r:id="rId15"/>
    <p:sldId id="270" r:id="rId16"/>
    <p:sldId id="271" r:id="rId17"/>
    <p:sldId id="272" r:id="rId18"/>
    <p:sldId id="273" r:id="rId19"/>
    <p:sldId id="274" r:id="rId20"/>
    <p:sldId id="276" r:id="rId21"/>
    <p:sldId id="278" r:id="rId22"/>
    <p:sldId id="279" r:id="rId23"/>
    <p:sldId id="280" r:id="rId24"/>
    <p:sldId id="281" r:id="rId25"/>
    <p:sldId id="282" r:id="rId26"/>
    <p:sldId id="283" r:id="rId27"/>
    <p:sldId id="284" r:id="rId28"/>
    <p:sldId id="285" r:id="rId29"/>
    <p:sldId id="277" r:id="rId30"/>
    <p:sldId id="286" r:id="rId31"/>
    <p:sldId id="287" r:id="rId32"/>
    <p:sldId id="288" r:id="rId33"/>
    <p:sldId id="290" r:id="rId34"/>
    <p:sldId id="291" r:id="rId35"/>
    <p:sldId id="289" r:id="rId36"/>
    <p:sldId id="292" r:id="rId37"/>
    <p:sldId id="293"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49923" autoAdjust="0"/>
  </p:normalViewPr>
  <p:slideViewPr>
    <p:cSldViewPr snapToGrid="0">
      <p:cViewPr varScale="1">
        <p:scale>
          <a:sx n="52" d="100"/>
          <a:sy n="52" d="100"/>
        </p:scale>
        <p:origin x="279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F7D20-F1E5-444C-9594-9234DED8A8D9}" type="datetimeFigureOut">
              <a:rPr lang="en-GB" smtClean="0"/>
              <a:pPr/>
              <a:t>19/08/2019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9AA18-3A9D-42E7-9126-79D4C8EAC32B}" type="slidenum">
              <a:rPr lang="en-GB" smtClean="0"/>
              <a:pPr/>
              <a:t>‹#›</a:t>
            </a:fld>
            <a:endParaRPr lang="en-GB"/>
          </a:p>
        </p:txBody>
      </p:sp>
    </p:spTree>
    <p:extLst>
      <p:ext uri="{BB962C8B-B14F-4D97-AF65-F5344CB8AC3E}">
        <p14:creationId xmlns:p14="http://schemas.microsoft.com/office/powerpoint/2010/main" val="394657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39AA18-3A9D-42E7-9126-79D4C8EAC32B}" type="slidenum">
              <a:rPr lang="en-GB" smtClean="0"/>
              <a:pPr/>
              <a:t>2</a:t>
            </a:fld>
            <a:endParaRPr lang="en-GB"/>
          </a:p>
        </p:txBody>
      </p:sp>
    </p:spTree>
    <p:extLst>
      <p:ext uri="{BB962C8B-B14F-4D97-AF65-F5344CB8AC3E}">
        <p14:creationId xmlns:p14="http://schemas.microsoft.com/office/powerpoint/2010/main" val="2263187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a:t>
            </a:r>
          </a:p>
          <a:p>
            <a:endParaRPr lang="en-GB" dirty="0"/>
          </a:p>
          <a:p>
            <a:pPr lvl="1"/>
            <a:r>
              <a:rPr lang="en-GB" dirty="0"/>
              <a:t>Who – employees</a:t>
            </a:r>
          </a:p>
          <a:p>
            <a:pPr lvl="1"/>
            <a:r>
              <a:rPr lang="en-GB" dirty="0"/>
              <a:t>What-</a:t>
            </a:r>
            <a:r>
              <a:rPr lang="en-GB" baseline="0" dirty="0"/>
              <a:t> specific examples given </a:t>
            </a:r>
            <a:endParaRPr lang="en-GB" dirty="0"/>
          </a:p>
          <a:p>
            <a:pPr lvl="1"/>
            <a:r>
              <a:rPr lang="en-GB" dirty="0"/>
              <a:t>How – supervisor, HR</a:t>
            </a:r>
            <a:r>
              <a:rPr lang="en-GB" baseline="0" dirty="0"/>
              <a:t> or hotline</a:t>
            </a:r>
          </a:p>
          <a:p>
            <a:endParaRPr lang="en-GB" dirty="0"/>
          </a:p>
          <a:p>
            <a:endParaRPr lang="en-GB" dirty="0"/>
          </a:p>
          <a:p>
            <a:pPr marL="171450" indent="-171450">
              <a:buFontTx/>
              <a:buChar char="-"/>
            </a:pPr>
            <a:r>
              <a:rPr lang="en-GB" dirty="0"/>
              <a:t>Offers</a:t>
            </a:r>
            <a:r>
              <a:rPr lang="en-GB" baseline="0" dirty="0"/>
              <a:t> protection if made in good faith</a:t>
            </a:r>
          </a:p>
          <a:p>
            <a:pPr marL="171450" indent="-171450">
              <a:buFontTx/>
              <a:buChar char="-"/>
            </a:pPr>
            <a:r>
              <a:rPr lang="en-GB" baseline="0" dirty="0"/>
              <a:t>Multiple tiers/channels </a:t>
            </a:r>
          </a:p>
          <a:p>
            <a:pPr marL="171450" indent="-171450">
              <a:buFontTx/>
              <a:buChar char="-"/>
            </a:pPr>
            <a:r>
              <a:rPr lang="en-GB" baseline="0" dirty="0"/>
              <a:t>Anonymity where possible </a:t>
            </a:r>
          </a:p>
          <a:p>
            <a:pPr marL="171450" indent="-171450">
              <a:buFontTx/>
              <a:buChar char="-"/>
            </a:pPr>
            <a:endParaRPr lang="en-GB" baseline="0" dirty="0"/>
          </a:p>
          <a:p>
            <a:pPr marL="0" indent="0">
              <a:buFontTx/>
              <a:buNone/>
            </a:pPr>
            <a:r>
              <a:rPr lang="en-GB" baseline="0" dirty="0"/>
              <a:t>Not mentioned (may be in full policy just not in poster)</a:t>
            </a:r>
          </a:p>
          <a:p>
            <a:pPr marL="171450" indent="-171450">
              <a:buFontTx/>
              <a:buChar char="-"/>
            </a:pPr>
            <a:r>
              <a:rPr lang="en-GB" baseline="0" dirty="0"/>
              <a:t>How they are recorded?</a:t>
            </a:r>
          </a:p>
          <a:p>
            <a:pPr marL="171450" indent="-171450">
              <a:buFontTx/>
              <a:buChar char="-"/>
            </a:pPr>
            <a:r>
              <a:rPr lang="en-GB" baseline="0" dirty="0"/>
              <a:t>Investigation? (promise to investigate might be implied by poster?) </a:t>
            </a:r>
          </a:p>
          <a:p>
            <a:pPr marL="171450" indent="-171450">
              <a:buFontTx/>
              <a:buChar char="-"/>
            </a:pPr>
            <a:r>
              <a:rPr lang="en-GB" baseline="0" dirty="0"/>
              <a:t>Duty or right?  </a:t>
            </a:r>
          </a:p>
          <a:p>
            <a:pPr marL="171450" indent="-171450">
              <a:buFontTx/>
              <a:buChar char="-"/>
            </a:pPr>
            <a:r>
              <a:rPr lang="en-GB" baseline="0" dirty="0"/>
              <a:t>Availability of Advice? </a:t>
            </a:r>
          </a:p>
          <a:p>
            <a:pPr marL="171450" indent="-171450">
              <a:buFontTx/>
              <a:buChar char="-"/>
            </a:pPr>
            <a:r>
              <a:rPr lang="en-GB" baseline="0" dirty="0"/>
              <a:t>Rewards? </a:t>
            </a:r>
          </a:p>
          <a:p>
            <a:pPr marL="171450" indent="-171450">
              <a:buFontTx/>
              <a:buChar char="-"/>
            </a:pPr>
            <a:endParaRPr lang="en-GB" baseline="0" dirty="0"/>
          </a:p>
          <a:p>
            <a:pPr marL="171450" indent="-171450">
              <a:buFontTx/>
              <a:buChar char="-"/>
            </a:pPr>
            <a:endParaRPr lang="en-GB" dirty="0"/>
          </a:p>
          <a:p>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11</a:t>
            </a:fld>
            <a:endParaRPr lang="en-GB"/>
          </a:p>
        </p:txBody>
      </p:sp>
    </p:spTree>
    <p:extLst>
      <p:ext uri="{BB962C8B-B14F-4D97-AF65-F5344CB8AC3E}">
        <p14:creationId xmlns:p14="http://schemas.microsoft.com/office/powerpoint/2010/main" val="350772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has</a:t>
            </a:r>
            <a:r>
              <a:rPr lang="en-GB" baseline="0" dirty="0"/>
              <a:t> traditionally studies these as two separate types of disclosure (</a:t>
            </a:r>
            <a:r>
              <a:rPr lang="en-US" sz="1200" kern="1200" dirty="0">
                <a:solidFill>
                  <a:schemeClr val="tx1"/>
                </a:solidFill>
                <a:effectLst/>
                <a:latin typeface="+mn-lt"/>
                <a:ea typeface="+mn-ea"/>
                <a:cs typeface="+mn-cs"/>
              </a:rPr>
              <a:t>e.g. </a:t>
            </a:r>
            <a:r>
              <a:rPr lang="en-US" sz="1200" kern="1200" dirty="0" err="1">
                <a:solidFill>
                  <a:schemeClr val="tx1"/>
                </a:solidFill>
                <a:effectLst/>
                <a:latin typeface="+mn-lt"/>
                <a:ea typeface="+mn-ea"/>
                <a:cs typeface="+mn-cs"/>
              </a:rPr>
              <a:t>Jubb</a:t>
            </a:r>
            <a:r>
              <a:rPr lang="en-US" sz="1200" kern="1200" dirty="0">
                <a:solidFill>
                  <a:schemeClr val="tx1"/>
                </a:solidFill>
                <a:effectLst/>
                <a:latin typeface="+mn-lt"/>
                <a:ea typeface="+mn-ea"/>
                <a:cs typeface="+mn-cs"/>
              </a:rPr>
              <a:t> 1999; </a:t>
            </a:r>
            <a:r>
              <a:rPr lang="en-US" sz="1200" kern="1200" dirty="0" err="1">
                <a:solidFill>
                  <a:schemeClr val="tx1"/>
                </a:solidFill>
                <a:effectLst/>
                <a:latin typeface="+mn-lt"/>
                <a:ea typeface="+mn-ea"/>
                <a:cs typeface="+mn-cs"/>
              </a:rPr>
              <a:t>Detert</a:t>
            </a:r>
            <a:r>
              <a:rPr lang="en-US" sz="1200" kern="1200" dirty="0">
                <a:solidFill>
                  <a:schemeClr val="tx1"/>
                </a:solidFill>
                <a:effectLst/>
                <a:latin typeface="+mn-lt"/>
                <a:ea typeface="+mn-ea"/>
                <a:cs typeface="+mn-cs"/>
              </a:rPr>
              <a:t> &amp; Burris 2007, </a:t>
            </a:r>
            <a:r>
              <a:rPr lang="en-US" sz="1200" kern="1200" dirty="0" err="1">
                <a:solidFill>
                  <a:schemeClr val="tx1"/>
                </a:solidFill>
                <a:effectLst/>
                <a:latin typeface="+mn-lt"/>
                <a:ea typeface="+mn-ea"/>
                <a:cs typeface="+mn-cs"/>
              </a:rPr>
              <a:t>Pohler</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Luchak</a:t>
            </a:r>
            <a:r>
              <a:rPr lang="en-US" sz="1200" kern="1200" dirty="0">
                <a:solidFill>
                  <a:schemeClr val="tx1"/>
                </a:solidFill>
                <a:effectLst/>
                <a:latin typeface="+mn-lt"/>
                <a:ea typeface="+mn-ea"/>
                <a:cs typeface="+mn-cs"/>
              </a:rPr>
              <a:t> 2014)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Legislation</a:t>
            </a:r>
            <a:r>
              <a:rPr lang="en-GB" sz="1200" kern="1200" baseline="0" dirty="0">
                <a:solidFill>
                  <a:schemeClr val="tx1"/>
                </a:solidFill>
                <a:effectLst/>
                <a:latin typeface="+mn-lt"/>
                <a:ea typeface="+mn-ea"/>
                <a:cs typeface="+mn-cs"/>
              </a:rPr>
              <a:t> makes distinctions on these areas as well, with laws having stricter requirements for external reporting in some cases, or like in the US, requiring whistleblowers to speak up externally to the SEC to draw down certain protections.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39AA18-3A9D-42E7-9126-79D4C8EAC32B}" type="slidenum">
              <a:rPr lang="en-GB" smtClean="0"/>
              <a:pPr/>
              <a:t>12</a:t>
            </a:fld>
            <a:endParaRPr lang="en-GB"/>
          </a:p>
        </p:txBody>
      </p:sp>
    </p:spTree>
    <p:extLst>
      <p:ext uri="{BB962C8B-B14F-4D97-AF65-F5344CB8AC3E}">
        <p14:creationId xmlns:p14="http://schemas.microsoft.com/office/powerpoint/2010/main" val="343513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Whistleblowing as a Process</a:t>
            </a:r>
          </a:p>
          <a:p>
            <a:pPr marL="171450" indent="-171450">
              <a:buFontTx/>
              <a:buChar char="-"/>
            </a:pPr>
            <a:r>
              <a:rPr lang="en-US" sz="1200" kern="1200" dirty="0">
                <a:solidFill>
                  <a:schemeClr val="tx1"/>
                </a:solidFill>
                <a:effectLst/>
                <a:latin typeface="+mn-lt"/>
                <a:ea typeface="+mn-ea"/>
                <a:cs typeface="+mn-cs"/>
              </a:rPr>
              <a:t>Understanding</a:t>
            </a:r>
            <a:r>
              <a:rPr lang="en-US" sz="1200" kern="1200" baseline="0" dirty="0">
                <a:solidFill>
                  <a:schemeClr val="tx1"/>
                </a:solidFill>
                <a:effectLst/>
                <a:latin typeface="+mn-lt"/>
                <a:ea typeface="+mn-ea"/>
                <a:cs typeface="+mn-cs"/>
              </a:rPr>
              <a:t> whistleblowing as a process helps us to realize why people make external disclosures</a:t>
            </a:r>
          </a:p>
          <a:p>
            <a:pPr marL="171450" indent="-171450">
              <a:buFontTx/>
              <a:buChar char="-"/>
            </a:pPr>
            <a:r>
              <a:rPr lang="en-US" sz="1200" kern="1200" dirty="0">
                <a:solidFill>
                  <a:schemeClr val="tx1"/>
                </a:solidFill>
                <a:effectLst/>
                <a:latin typeface="+mn-lt"/>
                <a:ea typeface="+mn-ea"/>
                <a:cs typeface="+mn-cs"/>
              </a:rPr>
              <a:t>It is generally accepted that wrongdoing in organisations should be stopped or corrected as early as possible, as this is in the interest of both organisation and society. This obviously requires organisational whistleblowing arrangements that succeed in encouraging workers to speak up through channels that allow organisational actors to respond to those concerns.</a:t>
            </a:r>
          </a:p>
          <a:p>
            <a:pPr marL="171450" indent="-171450">
              <a:buFontTx/>
              <a:buChar char="-"/>
            </a:pPr>
            <a:endParaRPr lang="en-US" sz="1200" kern="1200" dirty="0">
              <a:solidFill>
                <a:schemeClr val="tx1"/>
              </a:solidFill>
              <a:effectLst/>
              <a:latin typeface="+mn-lt"/>
              <a:ea typeface="+mn-ea"/>
              <a:cs typeface="+mn-cs"/>
            </a:endParaRPr>
          </a:p>
          <a:p>
            <a:pPr marL="0" indent="0">
              <a:buFontTx/>
              <a:buNone/>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Whistleblowing as a protracted</a:t>
            </a:r>
            <a:r>
              <a:rPr lang="en-US" sz="1200" kern="1200" baseline="0" dirty="0">
                <a:solidFill>
                  <a:schemeClr val="tx1"/>
                </a:solidFill>
                <a:effectLst/>
                <a:latin typeface="+mn-lt"/>
                <a:ea typeface="+mn-ea"/>
                <a:cs typeface="+mn-cs"/>
              </a:rPr>
              <a:t> process is covered in week 5.</a:t>
            </a:r>
            <a:endParaRPr lang="en-US" sz="1200" kern="1200" dirty="0">
              <a:solidFill>
                <a:schemeClr val="tx1"/>
              </a:solidFill>
              <a:effectLst/>
              <a:latin typeface="+mn-lt"/>
              <a:ea typeface="+mn-ea"/>
              <a:cs typeface="+mn-cs"/>
            </a:endParaRPr>
          </a:p>
          <a:p>
            <a:pPr marL="171450" indent="-171450">
              <a:buFontTx/>
              <a:buChar char="-"/>
            </a:pP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13</a:t>
            </a:fld>
            <a:endParaRPr lang="en-GB"/>
          </a:p>
        </p:txBody>
      </p:sp>
    </p:spTree>
    <p:extLst>
      <p:ext uri="{BB962C8B-B14F-4D97-AF65-F5344CB8AC3E}">
        <p14:creationId xmlns:p14="http://schemas.microsoft.com/office/powerpoint/2010/main" val="535014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HRM / ER scholars tend to see voice as a way in which employees influence work practices and decisions either directly or indirectly through collective representation. </a:t>
            </a:r>
          </a:p>
          <a:p>
            <a:r>
              <a:rPr lang="en-US" sz="1200" kern="1200" dirty="0">
                <a:solidFill>
                  <a:schemeClr val="tx1"/>
                </a:solidFill>
                <a:effectLst/>
                <a:latin typeface="+mn-lt"/>
                <a:ea typeface="+mn-ea"/>
                <a:cs typeface="+mn-cs"/>
              </a:rPr>
              <a:t>OB on the other hand tends to see voice as a matter of individual workers communicating information for the benefit of the organization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Pro-social</a:t>
            </a:r>
            <a:r>
              <a:rPr lang="en-US" sz="1200" kern="1200" baseline="0" dirty="0">
                <a:solidFill>
                  <a:schemeClr val="tx1"/>
                </a:solidFill>
                <a:effectLst/>
                <a:latin typeface="+mn-lt"/>
                <a:ea typeface="+mn-ea"/>
                <a:cs typeface="+mn-cs"/>
              </a:rPr>
              <a:t> </a:t>
            </a:r>
          </a:p>
          <a:p>
            <a:pPr marL="171450" indent="-171450">
              <a:buFontTx/>
              <a:buChar char="-"/>
            </a:pPr>
            <a:r>
              <a:rPr lang="en-US" sz="1200" kern="1200" dirty="0">
                <a:solidFill>
                  <a:schemeClr val="tx1"/>
                </a:solidFill>
                <a:effectLst/>
                <a:latin typeface="+mn-lt"/>
                <a:ea typeface="+mn-ea"/>
                <a:cs typeface="+mn-cs"/>
              </a:rPr>
              <a:t>involving whistleblowers speaking up with the aim of improving the organization (Miceli et al 2008;</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Morrison, 2011;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Sims and Keenan 1998).</a:t>
            </a:r>
          </a:p>
          <a:p>
            <a:pPr marL="171450" indent="-171450">
              <a:buFontTx/>
              <a:buChar char="-"/>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Justice</a:t>
            </a:r>
          </a:p>
          <a:p>
            <a:pPr marL="171450" indent="-171450">
              <a:buFontTx/>
              <a:buChar char="-"/>
            </a:pPr>
            <a:r>
              <a:rPr lang="en-US" sz="1200" kern="1200" dirty="0">
                <a:solidFill>
                  <a:schemeClr val="tx1"/>
                </a:solidFill>
                <a:effectLst/>
                <a:latin typeface="+mn-lt"/>
                <a:ea typeface="+mn-ea"/>
                <a:cs typeface="+mn-cs"/>
              </a:rPr>
              <a:t>Critics from HRM/ ER argue that this OB view has difficulties with voice as a means of challenging management (Barry and Wilkinson 2015). Hence ER scholars tend to treat whistleblowing as a form of justice-oriented voice, as opposed to pro-social voice (</a:t>
            </a:r>
            <a:r>
              <a:rPr lang="en-US" sz="1200" kern="1200" dirty="0" err="1">
                <a:solidFill>
                  <a:schemeClr val="tx1"/>
                </a:solidFill>
                <a:effectLst/>
                <a:latin typeface="+mn-lt"/>
                <a:ea typeface="+mn-ea"/>
                <a:cs typeface="+mn-cs"/>
              </a:rPr>
              <a:t>Klaas</a:t>
            </a:r>
            <a:r>
              <a:rPr lang="en-US" sz="1200" kern="1200" dirty="0">
                <a:solidFill>
                  <a:schemeClr val="tx1"/>
                </a:solidFill>
                <a:effectLst/>
                <a:latin typeface="+mn-lt"/>
                <a:ea typeface="+mn-ea"/>
                <a:cs typeface="+mn-cs"/>
              </a:rPr>
              <a:t> et al 2012, Mowbray et al 2015). </a:t>
            </a:r>
          </a:p>
          <a:p>
            <a:pPr marL="171450" indent="-171450">
              <a:buFontTx/>
              <a:buChar char="-"/>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Mowbray et al (2015) try to synthesize these two view</a:t>
            </a:r>
            <a:r>
              <a:rPr lang="en-US" sz="1200" kern="1200" baseline="0" dirty="0">
                <a:solidFill>
                  <a:schemeClr val="tx1"/>
                </a:solidFill>
                <a:effectLst/>
                <a:latin typeface="+mn-lt"/>
                <a:ea typeface="+mn-ea"/>
                <a:cs typeface="+mn-cs"/>
              </a:rPr>
              <a:t>s </a:t>
            </a:r>
          </a:p>
          <a:p>
            <a:pPr marL="171450" indent="-171450">
              <a:buFontTx/>
              <a:buChar char="-"/>
            </a:pPr>
            <a:r>
              <a:rPr lang="en-US" sz="1200" kern="1200" baseline="0" dirty="0">
                <a:solidFill>
                  <a:schemeClr val="tx1"/>
                </a:solidFill>
                <a:effectLst/>
                <a:latin typeface="+mn-lt"/>
                <a:ea typeface="+mn-ea"/>
                <a:cs typeface="+mn-cs"/>
              </a:rPr>
              <a:t>Difference comes down to motivation for speaking up </a:t>
            </a:r>
          </a:p>
          <a:p>
            <a:pPr marL="171450" indent="-171450">
              <a:buFontTx/>
              <a:buChar char="-"/>
            </a:pPr>
            <a:r>
              <a:rPr lang="en-US" sz="1200" kern="1200" baseline="0" dirty="0">
                <a:solidFill>
                  <a:schemeClr val="tx1"/>
                </a:solidFill>
                <a:effectLst/>
                <a:latin typeface="+mn-lt"/>
                <a:ea typeface="+mn-ea"/>
                <a:cs typeface="+mn-cs"/>
              </a:rPr>
              <a:t>Pro-social voice is subjective</a:t>
            </a:r>
          </a:p>
          <a:p>
            <a:pPr marL="171450" indent="-171450">
              <a:buFontTx/>
              <a:buChar char="-"/>
            </a:pPr>
            <a:r>
              <a:rPr lang="en-US" sz="1200" kern="1200" baseline="0" dirty="0">
                <a:solidFill>
                  <a:schemeClr val="tx1"/>
                </a:solidFill>
                <a:effectLst/>
                <a:latin typeface="+mn-lt"/>
                <a:ea typeface="+mn-ea"/>
                <a:cs typeface="+mn-cs"/>
              </a:rPr>
              <a:t>Motivation for speaking up less important than the fact that it happens</a:t>
            </a: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15</a:t>
            </a:fld>
            <a:endParaRPr lang="en-GB"/>
          </a:p>
        </p:txBody>
      </p:sp>
    </p:spTree>
    <p:extLst>
      <p:ext uri="{BB962C8B-B14F-4D97-AF65-F5344CB8AC3E}">
        <p14:creationId xmlns:p14="http://schemas.microsoft.com/office/powerpoint/2010/main" val="96339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Parrhesia</a:t>
            </a:r>
            <a:r>
              <a:rPr lang="en-GB" baseline="0" dirty="0"/>
              <a:t> is “speaking truth to power” – a concept in Ancient Greece and used by Foucault</a:t>
            </a:r>
          </a:p>
          <a:p>
            <a:pPr marL="171450" indent="-171450">
              <a:buFontTx/>
              <a:buChar char="-"/>
            </a:pPr>
            <a:r>
              <a:rPr lang="en-GB" baseline="0" dirty="0"/>
              <a:t>Frames the whistleblower as a truth teller (</a:t>
            </a:r>
            <a:r>
              <a:rPr lang="en-US" sz="1200" kern="1200" dirty="0">
                <a:solidFill>
                  <a:schemeClr val="tx1"/>
                </a:solidFill>
                <a:effectLst/>
                <a:latin typeface="+mn-lt"/>
                <a:ea typeface="+mn-ea"/>
                <a:cs typeface="+mn-cs"/>
              </a:rPr>
              <a:t>Andrade, 2015; Jones et al., 2005; </a:t>
            </a:r>
            <a:r>
              <a:rPr lang="en-US" sz="1200" kern="1200" dirty="0" err="1">
                <a:solidFill>
                  <a:schemeClr val="tx1"/>
                </a:solidFill>
                <a:effectLst/>
                <a:latin typeface="+mn-lt"/>
                <a:ea typeface="+mn-ea"/>
                <a:cs typeface="+mn-cs"/>
              </a:rPr>
              <a:t>Mansbach</a:t>
            </a:r>
            <a:r>
              <a:rPr lang="en-US" sz="1200" kern="1200" dirty="0">
                <a:solidFill>
                  <a:schemeClr val="tx1"/>
                </a:solidFill>
                <a:effectLst/>
                <a:latin typeface="+mn-lt"/>
                <a:ea typeface="+mn-ea"/>
                <a:cs typeface="+mn-cs"/>
              </a:rPr>
              <a:t>, 2009; Rothschild, 2013; Kenny et al., 2018)</a:t>
            </a:r>
          </a:p>
          <a:p>
            <a:pPr marL="171450" indent="-171450">
              <a:buFontTx/>
              <a:buChar char="-"/>
            </a:pPr>
            <a:r>
              <a:rPr lang="en-US" sz="1200" kern="1200" dirty="0">
                <a:solidFill>
                  <a:schemeClr val="tx1"/>
                </a:solidFill>
                <a:effectLst/>
                <a:latin typeface="+mn-lt"/>
                <a:ea typeface="+mn-ea"/>
                <a:cs typeface="+mn-cs"/>
              </a:rPr>
              <a:t>represents an interruption of the status quo by an act of speech of a person of lower status than those holding power (</a:t>
            </a:r>
            <a:r>
              <a:rPr lang="en-US" sz="1200" kern="1200" dirty="0" err="1">
                <a:solidFill>
                  <a:schemeClr val="tx1"/>
                </a:solidFill>
                <a:effectLst/>
                <a:latin typeface="+mn-lt"/>
                <a:ea typeface="+mn-ea"/>
                <a:cs typeface="+mn-cs"/>
              </a:rPr>
              <a:t>Contu</a:t>
            </a:r>
            <a:r>
              <a:rPr lang="en-US" sz="1200" kern="1200" dirty="0">
                <a:solidFill>
                  <a:schemeClr val="tx1"/>
                </a:solidFill>
                <a:effectLst/>
                <a:latin typeface="+mn-lt"/>
                <a:ea typeface="+mn-ea"/>
                <a:cs typeface="+mn-cs"/>
              </a:rPr>
              <a:t>, 2014; </a:t>
            </a:r>
            <a:r>
              <a:rPr lang="en-US" sz="1200" kern="1200" dirty="0" err="1">
                <a:solidFill>
                  <a:schemeClr val="tx1"/>
                </a:solidFill>
                <a:effectLst/>
                <a:latin typeface="+mn-lt"/>
                <a:ea typeface="+mn-ea"/>
                <a:cs typeface="+mn-cs"/>
              </a:rPr>
              <a:t>Mansbach</a:t>
            </a:r>
            <a:r>
              <a:rPr lang="en-US" sz="1200" kern="1200" dirty="0">
                <a:solidFill>
                  <a:schemeClr val="tx1"/>
                </a:solidFill>
                <a:effectLst/>
                <a:latin typeface="+mn-lt"/>
                <a:ea typeface="+mn-ea"/>
                <a:cs typeface="+mn-cs"/>
              </a:rPr>
              <a:t>, 2009; Weiskopf and Tobias-</a:t>
            </a:r>
            <a:r>
              <a:rPr lang="en-US" sz="1200" kern="1200" dirty="0" err="1">
                <a:solidFill>
                  <a:schemeClr val="tx1"/>
                </a:solidFill>
                <a:effectLst/>
                <a:latin typeface="+mn-lt"/>
                <a:ea typeface="+mn-ea"/>
                <a:cs typeface="+mn-cs"/>
              </a:rPr>
              <a:t>Miersch</a:t>
            </a:r>
            <a:r>
              <a:rPr lang="en-US" sz="1200" kern="1200" dirty="0">
                <a:solidFill>
                  <a:schemeClr val="tx1"/>
                </a:solidFill>
                <a:effectLst/>
                <a:latin typeface="+mn-lt"/>
                <a:ea typeface="+mn-ea"/>
                <a:cs typeface="+mn-cs"/>
              </a:rPr>
              <a:t>, 2016: 650)</a:t>
            </a:r>
          </a:p>
          <a:p>
            <a:pPr marL="171450" indent="-171450">
              <a:buFontTx/>
              <a:buChar char="-"/>
            </a:pPr>
            <a:r>
              <a:rPr lang="en-US" sz="1200" kern="1200" dirty="0">
                <a:solidFill>
                  <a:schemeClr val="tx1"/>
                </a:solidFill>
                <a:effectLst/>
                <a:latin typeface="+mn-lt"/>
                <a:ea typeface="+mn-ea"/>
                <a:cs typeface="+mn-cs"/>
              </a:rPr>
              <a:t>must involve an element of risk; the subject engages in truth telling where ‘he has ‘a specific relation to truth through frankness [and] a certain type of relationship to his own life through danger… ‘ (Foucault, 2001: 19)</a:t>
            </a:r>
          </a:p>
          <a:p>
            <a:pPr marL="171450" indent="-171450">
              <a:buFontTx/>
              <a:buChar char="-"/>
            </a:pPr>
            <a:r>
              <a:rPr lang="en-US" sz="1200" kern="1200" dirty="0">
                <a:solidFill>
                  <a:schemeClr val="tx1"/>
                </a:solidFill>
                <a:effectLst/>
                <a:latin typeface="+mn-lt"/>
                <a:ea typeface="+mn-ea"/>
                <a:cs typeface="+mn-cs"/>
              </a:rPr>
              <a:t>Is a moral attitude </a:t>
            </a:r>
          </a:p>
          <a:p>
            <a:pPr marL="0" indent="0">
              <a:buFontTx/>
              <a:buNone/>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‘other’ in </a:t>
            </a:r>
            <a:r>
              <a:rPr lang="en-US" sz="1200" kern="1200" baseline="0" dirty="0" err="1">
                <a:solidFill>
                  <a:schemeClr val="tx1"/>
                </a:solidFill>
                <a:effectLst/>
                <a:latin typeface="+mn-lt"/>
                <a:ea typeface="+mn-ea"/>
                <a:cs typeface="+mn-cs"/>
              </a:rPr>
              <a:t>parrhesia</a:t>
            </a:r>
            <a:endParaRPr lang="en-US" sz="1200" kern="1200" baseline="0" dirty="0">
              <a:solidFill>
                <a:schemeClr val="tx1"/>
              </a:solidFill>
              <a:effectLst/>
              <a:latin typeface="+mn-lt"/>
              <a:ea typeface="+mn-ea"/>
              <a:cs typeface="+mn-cs"/>
            </a:endParaRPr>
          </a:p>
          <a:p>
            <a:pPr marL="171450" indent="-171450">
              <a:buFontTx/>
              <a:buChar char="-"/>
            </a:pPr>
            <a:r>
              <a:rPr lang="en-US" sz="1200" kern="1200" baseline="0" dirty="0">
                <a:solidFill>
                  <a:schemeClr val="tx1"/>
                </a:solidFill>
                <a:effectLst/>
                <a:latin typeface="+mn-lt"/>
                <a:ea typeface="+mn-ea"/>
                <a:cs typeface="+mn-cs"/>
              </a:rPr>
              <a:t>Statements must be made to someone (more powerful) that can hear them</a:t>
            </a:r>
          </a:p>
          <a:p>
            <a:pPr marL="171450" indent="-171450">
              <a:buFontTx/>
              <a:buChar char="-"/>
            </a:pPr>
            <a:r>
              <a:rPr lang="en-US" sz="1200" kern="1200" baseline="0" dirty="0">
                <a:solidFill>
                  <a:schemeClr val="tx1"/>
                </a:solidFill>
                <a:effectLst/>
                <a:latin typeface="+mn-lt"/>
                <a:ea typeface="+mn-ea"/>
                <a:cs typeface="+mn-cs"/>
              </a:rPr>
              <a:t>Therefore </a:t>
            </a:r>
            <a:r>
              <a:rPr lang="en-US" sz="1200" kern="1200" baseline="0" dirty="0" err="1">
                <a:solidFill>
                  <a:schemeClr val="tx1"/>
                </a:solidFill>
                <a:effectLst/>
                <a:latin typeface="+mn-lt"/>
                <a:ea typeface="+mn-ea"/>
                <a:cs typeface="+mn-cs"/>
              </a:rPr>
              <a:t>parrhesia</a:t>
            </a:r>
            <a:r>
              <a:rPr lang="en-US" sz="1200" kern="1200" baseline="0" dirty="0">
                <a:solidFill>
                  <a:schemeClr val="tx1"/>
                </a:solidFill>
                <a:effectLst/>
                <a:latin typeface="+mn-lt"/>
                <a:ea typeface="+mn-ea"/>
                <a:cs typeface="+mn-cs"/>
              </a:rPr>
              <a:t> highlights the importance of the recipient </a:t>
            </a:r>
          </a:p>
          <a:p>
            <a:pPr marL="171450" indent="-171450">
              <a:buFontTx/>
              <a:buChar char="-"/>
            </a:pPr>
            <a:r>
              <a:rPr lang="en-US" sz="1200" kern="1200" baseline="0" dirty="0">
                <a:solidFill>
                  <a:schemeClr val="tx1"/>
                </a:solidFill>
                <a:effectLst/>
                <a:latin typeface="+mn-lt"/>
                <a:ea typeface="+mn-ea"/>
                <a:cs typeface="+mn-cs"/>
              </a:rPr>
              <a:t>It also highlights how whistleblowing cannot be institutionalized, speak-ups are spontaneous and disruptive</a:t>
            </a:r>
            <a:endParaRPr lang="en-US" sz="1200" kern="1200" dirty="0">
              <a:solidFill>
                <a:schemeClr val="tx1"/>
              </a:solidFill>
              <a:effectLst/>
              <a:latin typeface="+mn-lt"/>
              <a:ea typeface="+mn-ea"/>
              <a:cs typeface="+mn-cs"/>
            </a:endParaRPr>
          </a:p>
          <a:p>
            <a:pPr marL="171450" indent="-171450">
              <a:buFontTx/>
              <a:buChar char="-"/>
            </a:pPr>
            <a:endParaRPr lang="en-US" sz="1200" kern="1200" baseline="0" dirty="0">
              <a:solidFill>
                <a:schemeClr val="tx1"/>
              </a:solidFill>
              <a:effectLst/>
              <a:latin typeface="+mn-lt"/>
              <a:ea typeface="+mn-ea"/>
              <a:cs typeface="+mn-cs"/>
            </a:endParaRPr>
          </a:p>
          <a:p>
            <a:pPr marL="0" indent="0">
              <a:buFontTx/>
              <a:buNone/>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16</a:t>
            </a:fld>
            <a:endParaRPr lang="en-GB"/>
          </a:p>
        </p:txBody>
      </p:sp>
    </p:spTree>
    <p:extLst>
      <p:ext uri="{BB962C8B-B14F-4D97-AF65-F5344CB8AC3E}">
        <p14:creationId xmlns:p14="http://schemas.microsoft.com/office/powerpoint/2010/main" val="2401707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Trust is the basis for: </a:t>
            </a:r>
          </a:p>
          <a:p>
            <a:pPr marL="171450" indent="-171450">
              <a:buFontTx/>
              <a:buChar char="-"/>
            </a:pPr>
            <a:r>
              <a:rPr lang="en-GB" dirty="0"/>
              <a:t>Individual risk taking behaviour</a:t>
            </a:r>
          </a:p>
          <a:p>
            <a:pPr marL="171450" indent="-171450">
              <a:buFontTx/>
              <a:buChar char="-"/>
            </a:pPr>
            <a:r>
              <a:rPr lang="en-GB" dirty="0"/>
              <a:t>Co-operation </a:t>
            </a:r>
          </a:p>
          <a:p>
            <a:pPr marL="171450" indent="-171450">
              <a:buFontTx/>
              <a:buChar char="-"/>
            </a:pPr>
            <a:r>
              <a:rPr lang="en-GB" dirty="0"/>
              <a:t>Reduced social complexity </a:t>
            </a:r>
          </a:p>
          <a:p>
            <a:pPr marL="171450" indent="-171450">
              <a:buFontTx/>
              <a:buChar char="-"/>
            </a:pPr>
            <a:r>
              <a:rPr lang="en-GB" dirty="0"/>
              <a:t>Order</a:t>
            </a:r>
          </a:p>
          <a:p>
            <a:pPr marL="171450" indent="-171450">
              <a:buFontTx/>
              <a:buChar char="-"/>
            </a:pPr>
            <a:r>
              <a:rPr lang="en-GB" dirty="0"/>
              <a:t>Social capital </a:t>
            </a:r>
          </a:p>
          <a:p>
            <a:pPr marL="171450" indent="-171450">
              <a:buFontTx/>
              <a:buChar char="-"/>
            </a:pPr>
            <a:r>
              <a:rPr lang="en-GB" dirty="0"/>
              <a:t>And more (</a:t>
            </a:r>
            <a:r>
              <a:rPr lang="en-GB" dirty="0" err="1"/>
              <a:t>Mollering</a:t>
            </a:r>
            <a:r>
              <a:rPr lang="en-GB" dirty="0"/>
              <a:t>, 2001).</a:t>
            </a:r>
            <a:r>
              <a:rPr lang="en-GB" baseline="0" dirty="0"/>
              <a:t> </a:t>
            </a:r>
            <a:endParaRPr lang="en-GB" dirty="0"/>
          </a:p>
          <a:p>
            <a:endParaRPr lang="en-GB" dirty="0"/>
          </a:p>
          <a:p>
            <a:r>
              <a:rPr lang="en-GB" dirty="0"/>
              <a:t>Behavioural</a:t>
            </a:r>
            <a:r>
              <a:rPr lang="en-GB" baseline="0" dirty="0"/>
              <a:t> trust </a:t>
            </a:r>
            <a:r>
              <a:rPr lang="en-US" sz="1200" kern="1200" dirty="0">
                <a:solidFill>
                  <a:schemeClr val="tx1"/>
                </a:solidFill>
                <a:effectLst/>
                <a:latin typeface="+mn-lt"/>
                <a:ea typeface="+mn-ea"/>
                <a:cs typeface="+mn-cs"/>
              </a:rPr>
              <a:t>entails aspects of both competence trust and intentional trust (</a:t>
            </a:r>
            <a:r>
              <a:rPr lang="en-US" sz="1200" kern="1200" dirty="0" err="1">
                <a:solidFill>
                  <a:schemeClr val="tx1"/>
                </a:solidFill>
                <a:effectLst/>
                <a:latin typeface="+mn-lt"/>
                <a:ea typeface="+mn-ea"/>
                <a:cs typeface="+mn-cs"/>
              </a:rPr>
              <a:t>Nooteboom</a:t>
            </a:r>
            <a:r>
              <a:rPr lang="en-US" sz="1200" kern="1200" dirty="0">
                <a:solidFill>
                  <a:schemeClr val="tx1"/>
                </a:solidFill>
                <a:effectLst/>
                <a:latin typeface="+mn-lt"/>
                <a:ea typeface="+mn-ea"/>
                <a:cs typeface="+mn-cs"/>
              </a:rPr>
              <a:t>, 1996, 2006) </a:t>
            </a:r>
          </a:p>
          <a:p>
            <a:pPr marL="171450" indent="-171450">
              <a:buFontTx/>
              <a:buChar char="-"/>
            </a:pPr>
            <a:r>
              <a:rPr lang="en-US" sz="1200" kern="1200" dirty="0">
                <a:solidFill>
                  <a:schemeClr val="tx1"/>
                </a:solidFill>
                <a:effectLst/>
                <a:latin typeface="+mn-lt"/>
                <a:ea typeface="+mn-ea"/>
                <a:cs typeface="+mn-cs"/>
              </a:rPr>
              <a:t>Competence trust: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competent to stop the wrongdoing, i.e. the recipient has the required technical, cognitive, and communicative competencies</a:t>
            </a:r>
          </a:p>
          <a:p>
            <a:pPr marL="171450" indent="-171450">
              <a:buFontTx/>
              <a:buChar char="-"/>
            </a:pPr>
            <a:r>
              <a:rPr lang="en-US" sz="1200" kern="1200" dirty="0">
                <a:solidFill>
                  <a:schemeClr val="tx1"/>
                </a:solidFill>
                <a:effectLst/>
                <a:latin typeface="+mn-lt"/>
                <a:ea typeface="+mn-ea"/>
                <a:cs typeface="+mn-cs"/>
              </a:rPr>
              <a:t>Intentional</a:t>
            </a:r>
            <a:r>
              <a:rPr lang="en-US" sz="1200" kern="1200" baseline="0" dirty="0">
                <a:solidFill>
                  <a:schemeClr val="tx1"/>
                </a:solidFill>
                <a:effectLst/>
                <a:latin typeface="+mn-lt"/>
                <a:ea typeface="+mn-ea"/>
                <a:cs typeface="+mn-cs"/>
              </a:rPr>
              <a:t> trust: </a:t>
            </a:r>
            <a:r>
              <a:rPr lang="en-US" sz="1200" kern="1200" dirty="0">
                <a:solidFill>
                  <a:schemeClr val="tx1"/>
                </a:solidFill>
                <a:effectLst/>
                <a:latin typeface="+mn-lt"/>
                <a:ea typeface="+mn-ea"/>
                <a:cs typeface="+mn-cs"/>
              </a:rPr>
              <a:t>a whistleblower trusts the recipient will forego opportunism and instead act honestly, truthfully, and shield the whistleblower from potential harm (the</a:t>
            </a:r>
            <a:r>
              <a:rPr lang="en-US" sz="1200" kern="1200" baseline="0" dirty="0">
                <a:solidFill>
                  <a:schemeClr val="tx1"/>
                </a:solidFill>
                <a:effectLst/>
                <a:latin typeface="+mn-lt"/>
                <a:ea typeface="+mn-ea"/>
                <a:cs typeface="+mn-cs"/>
              </a:rPr>
              <a:t> whistleblower expects the recipient to act)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Trust</a:t>
            </a:r>
            <a:r>
              <a:rPr lang="en-US" sz="1200" kern="1200" baseline="0" dirty="0">
                <a:solidFill>
                  <a:schemeClr val="tx1"/>
                </a:solidFill>
                <a:effectLst/>
                <a:latin typeface="+mn-lt"/>
                <a:ea typeface="+mn-ea"/>
                <a:cs typeface="+mn-cs"/>
              </a:rPr>
              <a:t> and Speak-ups </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speak-up operators attempt to support trust between whistleblower, speak-up operator, and the organisation.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whistleblowing happens when the person disclosing the wrongdoing cannot stop it herself and so the whistleblower (</a:t>
            </a:r>
            <a:r>
              <a:rPr lang="en-US" sz="1200" kern="1200" dirty="0" err="1">
                <a:solidFill>
                  <a:schemeClr val="tx1"/>
                </a:solidFill>
                <a:effectLst/>
                <a:latin typeface="+mn-lt"/>
                <a:ea typeface="+mn-ea"/>
                <a:cs typeface="+mn-cs"/>
              </a:rPr>
              <a:t>truster</a:t>
            </a:r>
            <a:r>
              <a:rPr lang="en-US" sz="1200" kern="1200" dirty="0">
                <a:solidFill>
                  <a:schemeClr val="tx1"/>
                </a:solidFill>
                <a:effectLst/>
                <a:latin typeface="+mn-lt"/>
                <a:ea typeface="+mn-ea"/>
                <a:cs typeface="+mn-cs"/>
              </a:rPr>
              <a:t>) expects the recipient (trustee) to do so. </a:t>
            </a:r>
            <a:endParaRPr lang="en-GB" sz="1200" kern="1200" dirty="0">
              <a:solidFill>
                <a:schemeClr val="tx1"/>
              </a:solidFill>
              <a:effectLst/>
              <a:latin typeface="+mn-lt"/>
              <a:ea typeface="+mn-ea"/>
              <a:cs typeface="+mn-cs"/>
            </a:endParaRP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17</a:t>
            </a:fld>
            <a:endParaRPr lang="en-GB"/>
          </a:p>
        </p:txBody>
      </p:sp>
    </p:spTree>
    <p:extLst>
      <p:ext uri="{BB962C8B-B14F-4D97-AF65-F5344CB8AC3E}">
        <p14:creationId xmlns:p14="http://schemas.microsoft.com/office/powerpoint/2010/main" val="1953187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Möllering</a:t>
            </a:r>
            <a:r>
              <a:rPr lang="en-US" sz="1200" kern="1200" dirty="0">
                <a:solidFill>
                  <a:schemeClr val="tx1"/>
                </a:solidFill>
                <a:effectLst/>
                <a:latin typeface="+mn-lt"/>
                <a:ea typeface="+mn-ea"/>
                <a:cs typeface="+mn-cs"/>
              </a:rPr>
              <a:t> (2001) further develops the notion of ‘trust as expectation’ by revisiting Simmel’s thinking on trust. Accordingly, trust is a mental process that encompasses the elements of expectation, interpretation, and suspension. </a:t>
            </a:r>
          </a:p>
          <a:p>
            <a:pPr marL="171450" indent="-171450">
              <a:buFontTx/>
              <a:buChar char="-"/>
            </a:pPr>
            <a:r>
              <a:rPr lang="en-US" sz="1200" kern="1200" dirty="0">
                <a:solidFill>
                  <a:schemeClr val="tx1"/>
                </a:solidFill>
                <a:effectLst/>
                <a:latin typeface="+mn-lt"/>
                <a:ea typeface="+mn-ea"/>
                <a:cs typeface="+mn-cs"/>
              </a:rPr>
              <a:t>He highlights that trust isn’t without risk. There is a ‘leap of faith’ involved, which is</a:t>
            </a:r>
            <a:r>
              <a:rPr lang="en-US" sz="1200" kern="1200" baseline="0" dirty="0">
                <a:solidFill>
                  <a:schemeClr val="tx1"/>
                </a:solidFill>
                <a:effectLst/>
                <a:latin typeface="+mn-lt"/>
                <a:ea typeface="+mn-ea"/>
                <a:cs typeface="+mn-cs"/>
              </a:rPr>
              <a:t> why he introduces suspension into the model </a:t>
            </a:r>
          </a:p>
          <a:p>
            <a:pPr marL="171450" indent="-171450">
              <a:buFontTx/>
              <a:buChar char="-"/>
            </a:pPr>
            <a:r>
              <a:rPr lang="en-US" sz="1200" kern="1200" dirty="0">
                <a:solidFill>
                  <a:schemeClr val="tx1"/>
                </a:solidFill>
                <a:effectLst/>
                <a:latin typeface="+mn-lt"/>
                <a:ea typeface="+mn-ea"/>
                <a:cs typeface="+mn-cs"/>
              </a:rPr>
              <a:t>trust as ‘a state of favourable expectation’ is an outcome of a dynamic combination of cognitive interpretations of lived experience and non-cognitive suspensions which amount to a bracketing or indifference towards what remains uncertain or unknown.</a:t>
            </a:r>
          </a:p>
          <a:p>
            <a:pPr marL="171450" indent="-171450">
              <a:buFontTx/>
              <a:buChar char="-"/>
            </a:pPr>
            <a:r>
              <a:rPr lang="en-US" sz="1200" kern="1200" dirty="0">
                <a:solidFill>
                  <a:schemeClr val="tx1"/>
                </a:solidFill>
                <a:effectLst/>
                <a:latin typeface="+mn-lt"/>
                <a:ea typeface="+mn-ea"/>
                <a:cs typeface="+mn-cs"/>
              </a:rPr>
              <a:t>Both </a:t>
            </a:r>
            <a:r>
              <a:rPr lang="en-US" sz="1200" kern="1200" dirty="0" err="1">
                <a:solidFill>
                  <a:schemeClr val="tx1"/>
                </a:solidFill>
                <a:effectLst/>
                <a:latin typeface="+mn-lt"/>
                <a:ea typeface="+mn-ea"/>
                <a:cs typeface="+mn-cs"/>
              </a:rPr>
              <a:t>McEvily</a:t>
            </a:r>
            <a:r>
              <a:rPr lang="en-US" sz="1200" kern="1200" dirty="0">
                <a:solidFill>
                  <a:schemeClr val="tx1"/>
                </a:solidFill>
                <a:effectLst/>
                <a:latin typeface="+mn-lt"/>
                <a:ea typeface="+mn-ea"/>
                <a:cs typeface="+mn-cs"/>
              </a:rPr>
              <a:t> (2011) and </a:t>
            </a:r>
            <a:r>
              <a:rPr lang="en-US" sz="1200" kern="1200" dirty="0" err="1">
                <a:solidFill>
                  <a:schemeClr val="tx1"/>
                </a:solidFill>
                <a:effectLst/>
                <a:latin typeface="+mn-lt"/>
                <a:ea typeface="+mn-ea"/>
                <a:cs typeface="+mn-cs"/>
              </a:rPr>
              <a:t>Möllering</a:t>
            </a:r>
            <a:r>
              <a:rPr lang="en-US" sz="1200" kern="1200" dirty="0">
                <a:solidFill>
                  <a:schemeClr val="tx1"/>
                </a:solidFill>
                <a:effectLst/>
                <a:latin typeface="+mn-lt"/>
                <a:ea typeface="+mn-ea"/>
                <a:cs typeface="+mn-cs"/>
              </a:rPr>
              <a:t> (2013) assert that if risk would be fully calculable there would be no need for trust</a:t>
            </a: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18</a:t>
            </a:fld>
            <a:endParaRPr lang="en-GB"/>
          </a:p>
        </p:txBody>
      </p:sp>
    </p:spTree>
    <p:extLst>
      <p:ext uri="{BB962C8B-B14F-4D97-AF65-F5344CB8AC3E}">
        <p14:creationId xmlns:p14="http://schemas.microsoft.com/office/powerpoint/2010/main" val="723169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Trust Treated as Static </a:t>
            </a:r>
          </a:p>
          <a:p>
            <a:pPr marL="171450" indent="-171450">
              <a:buFontTx/>
              <a:buChar char="-"/>
            </a:pPr>
            <a:r>
              <a:rPr lang="en-US" sz="1200" kern="1200" dirty="0">
                <a:solidFill>
                  <a:schemeClr val="tx1"/>
                </a:solidFill>
                <a:effectLst/>
                <a:latin typeface="+mn-lt"/>
                <a:ea typeface="+mn-ea"/>
                <a:cs typeface="+mn-cs"/>
              </a:rPr>
              <a:t>Trust tends to be treated as a static characteristic of organisational culture (</a:t>
            </a:r>
            <a:r>
              <a:rPr lang="en-US" sz="1200" kern="1200" dirty="0" err="1">
                <a:solidFill>
                  <a:schemeClr val="tx1"/>
                </a:solidFill>
                <a:effectLst/>
                <a:latin typeface="+mn-lt"/>
                <a:ea typeface="+mn-ea"/>
                <a:cs typeface="+mn-cs"/>
              </a:rPr>
              <a:t>Holtzhausen</a:t>
            </a:r>
            <a:r>
              <a:rPr lang="en-US" sz="1200" kern="1200" dirty="0">
                <a:solidFill>
                  <a:schemeClr val="tx1"/>
                </a:solidFill>
                <a:effectLst/>
                <a:latin typeface="+mn-lt"/>
                <a:ea typeface="+mn-ea"/>
                <a:cs typeface="+mn-cs"/>
              </a:rPr>
              <a:t> 2009, Lewis 2011, Near and Miceli 1985, </a:t>
            </a:r>
            <a:r>
              <a:rPr lang="en-US" sz="1200" kern="1200" dirty="0" err="1">
                <a:solidFill>
                  <a:schemeClr val="tx1"/>
                </a:solidFill>
                <a:effectLst/>
                <a:latin typeface="+mn-lt"/>
                <a:ea typeface="+mn-ea"/>
                <a:cs typeface="+mn-cs"/>
              </a:rPr>
              <a:t>Uys</a:t>
            </a:r>
            <a:r>
              <a:rPr lang="en-US" sz="1200" kern="1200" dirty="0">
                <a:solidFill>
                  <a:schemeClr val="tx1"/>
                </a:solidFill>
                <a:effectLst/>
                <a:latin typeface="+mn-lt"/>
                <a:ea typeface="+mn-ea"/>
                <a:cs typeface="+mn-cs"/>
              </a:rPr>
              <a:t> 2008). </a:t>
            </a:r>
          </a:p>
          <a:p>
            <a:pPr marL="171450" indent="-171450">
              <a:buFontTx/>
              <a:buChar char="-"/>
            </a:pPr>
            <a:r>
              <a:rPr lang="en-US" sz="1200" kern="1200" dirty="0" err="1">
                <a:solidFill>
                  <a:schemeClr val="tx1"/>
                </a:solidFill>
                <a:effectLst/>
                <a:latin typeface="+mn-lt"/>
                <a:ea typeface="+mn-ea"/>
                <a:cs typeface="+mn-cs"/>
              </a:rPr>
              <a:t>Nooteboom</a:t>
            </a:r>
            <a:r>
              <a:rPr lang="en-US" sz="1200" kern="1200" dirty="0">
                <a:solidFill>
                  <a:schemeClr val="tx1"/>
                </a:solidFill>
                <a:effectLst/>
                <a:latin typeface="+mn-lt"/>
                <a:ea typeface="+mn-ea"/>
                <a:cs typeface="+mn-cs"/>
              </a:rPr>
              <a:t> (1996) critiques transaction costs economics (TCE) by arguing that while TCE acknowledges the importance of time lapses, parameters of trust are nevertheless assumed as unchanging</a:t>
            </a:r>
            <a:endParaRPr lang="en-GB"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Trust Treated</a:t>
            </a:r>
            <a:r>
              <a:rPr lang="en-US" sz="1200" kern="1200" baseline="0" dirty="0">
                <a:solidFill>
                  <a:schemeClr val="tx1"/>
                </a:solidFill>
                <a:effectLst/>
                <a:latin typeface="+mn-lt"/>
                <a:ea typeface="+mn-ea"/>
                <a:cs typeface="+mn-cs"/>
              </a:rPr>
              <a:t> as Dynamic </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wider field of organisation studies sees trust as a process in which time is a key dimension for examining how trust happens and evolves through interactions between </a:t>
            </a:r>
            <a:r>
              <a:rPr lang="en-US" sz="1200" kern="1200" dirty="0" err="1">
                <a:solidFill>
                  <a:schemeClr val="tx1"/>
                </a:solidFill>
                <a:effectLst/>
                <a:latin typeface="+mn-lt"/>
                <a:ea typeface="+mn-ea"/>
                <a:cs typeface="+mn-cs"/>
              </a:rPr>
              <a:t>truster</a:t>
            </a:r>
            <a:r>
              <a:rPr lang="en-US" sz="1200" kern="1200" dirty="0">
                <a:solidFill>
                  <a:schemeClr val="tx1"/>
                </a:solidFill>
                <a:effectLst/>
                <a:latin typeface="+mn-lt"/>
                <a:ea typeface="+mn-ea"/>
                <a:cs typeface="+mn-cs"/>
              </a:rPr>
              <a:t> and trustee (Bachman et al 2015; </a:t>
            </a:r>
            <a:r>
              <a:rPr lang="en-US" sz="1200" kern="1200" dirty="0" err="1">
                <a:solidFill>
                  <a:schemeClr val="tx1"/>
                </a:solidFill>
                <a:effectLst/>
                <a:latin typeface="+mn-lt"/>
                <a:ea typeface="+mn-ea"/>
                <a:cs typeface="+mn-cs"/>
              </a:rPr>
              <a:t>Laan</a:t>
            </a:r>
            <a:r>
              <a:rPr lang="en-US" sz="1200" kern="1200" dirty="0">
                <a:solidFill>
                  <a:schemeClr val="tx1"/>
                </a:solidFill>
                <a:effectLst/>
                <a:latin typeface="+mn-lt"/>
                <a:ea typeface="+mn-ea"/>
                <a:cs typeface="+mn-cs"/>
              </a:rPr>
              <a:t> et al 2011; </a:t>
            </a:r>
            <a:r>
              <a:rPr lang="en-US" sz="1200" kern="1200" dirty="0" err="1">
                <a:solidFill>
                  <a:schemeClr val="tx1"/>
                </a:solidFill>
                <a:effectLst/>
                <a:latin typeface="+mn-lt"/>
                <a:ea typeface="+mn-ea"/>
                <a:cs typeface="+mn-cs"/>
              </a:rPr>
              <a:t>Möllering</a:t>
            </a:r>
            <a:r>
              <a:rPr lang="en-US" sz="1200" kern="1200" dirty="0">
                <a:solidFill>
                  <a:schemeClr val="tx1"/>
                </a:solidFill>
                <a:effectLst/>
                <a:latin typeface="+mn-lt"/>
                <a:ea typeface="+mn-ea"/>
                <a:cs typeface="+mn-cs"/>
              </a:rPr>
              <a:t> 2001, 2006, 2013; </a:t>
            </a:r>
            <a:r>
              <a:rPr lang="en-US" sz="1200" kern="1200" dirty="0" err="1">
                <a:solidFill>
                  <a:schemeClr val="tx1"/>
                </a:solidFill>
                <a:effectLst/>
                <a:latin typeface="+mn-lt"/>
                <a:ea typeface="+mn-ea"/>
                <a:cs typeface="+mn-cs"/>
              </a:rPr>
              <a:t>Nooteboom</a:t>
            </a:r>
            <a:r>
              <a:rPr lang="en-US" sz="1200" kern="1200" dirty="0">
                <a:solidFill>
                  <a:schemeClr val="tx1"/>
                </a:solidFill>
                <a:effectLst/>
                <a:latin typeface="+mn-lt"/>
                <a:ea typeface="+mn-ea"/>
                <a:cs typeface="+mn-cs"/>
              </a:rPr>
              <a:t> 1996, 2006; Saunders et al 2014). </a:t>
            </a:r>
          </a:p>
          <a:p>
            <a:pPr marL="171450" indent="-171450">
              <a:buFontTx/>
              <a:buChar char="-"/>
            </a:pPr>
            <a:r>
              <a:rPr lang="en-US" sz="1200" kern="1200" dirty="0">
                <a:solidFill>
                  <a:schemeClr val="tx1"/>
                </a:solidFill>
                <a:effectLst/>
                <a:latin typeface="+mn-lt"/>
                <a:ea typeface="+mn-ea"/>
                <a:cs typeface="+mn-cs"/>
              </a:rPr>
              <a:t>Trust is continuous and dynamic rather than momentary and static (</a:t>
            </a:r>
            <a:r>
              <a:rPr lang="en-US" sz="1200" kern="1200" dirty="0" err="1">
                <a:solidFill>
                  <a:schemeClr val="tx1"/>
                </a:solidFill>
                <a:effectLst/>
                <a:latin typeface="+mn-lt"/>
                <a:ea typeface="+mn-ea"/>
                <a:cs typeface="+mn-cs"/>
              </a:rPr>
              <a:t>Möllering</a:t>
            </a:r>
            <a:r>
              <a:rPr lang="en-US" sz="1200" kern="1200" dirty="0">
                <a:solidFill>
                  <a:schemeClr val="tx1"/>
                </a:solidFill>
                <a:effectLst/>
                <a:latin typeface="+mn-lt"/>
                <a:ea typeface="+mn-ea"/>
                <a:cs typeface="+mn-cs"/>
              </a:rPr>
              <a:t> 2013). </a:t>
            </a:r>
          </a:p>
          <a:p>
            <a:pPr marL="171450" indent="-171450">
              <a:buFontTx/>
              <a:buChar char="-"/>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Previous Experience</a:t>
            </a:r>
            <a:r>
              <a:rPr lang="en-US" sz="1200" kern="1200" baseline="0" dirty="0">
                <a:solidFill>
                  <a:schemeClr val="tx1"/>
                </a:solidFill>
                <a:effectLst/>
                <a:latin typeface="+mn-lt"/>
                <a:ea typeface="+mn-ea"/>
                <a:cs typeface="+mn-cs"/>
              </a:rPr>
              <a:t> is Crucial </a:t>
            </a:r>
          </a:p>
          <a:p>
            <a:pPr marL="171450" indent="-171450">
              <a:buFontTx/>
              <a:buChar char="-"/>
            </a:pPr>
            <a:r>
              <a:rPr lang="en-US" sz="1200" kern="1200" dirty="0">
                <a:solidFill>
                  <a:schemeClr val="tx1"/>
                </a:solidFill>
                <a:effectLst/>
                <a:latin typeface="+mn-lt"/>
                <a:ea typeface="+mn-ea"/>
                <a:cs typeface="+mn-cs"/>
              </a:rPr>
              <a:t>Earlier experiences can provide small cues that through a process of sense-making are subsequently enlarged through accumulation of evidence, which may lead to </a:t>
            </a:r>
            <a:r>
              <a:rPr lang="en-US" sz="1200" kern="1200" dirty="0" err="1">
                <a:solidFill>
                  <a:schemeClr val="tx1"/>
                </a:solidFill>
                <a:effectLst/>
                <a:latin typeface="+mn-lt"/>
                <a:ea typeface="+mn-ea"/>
                <a:cs typeface="+mn-cs"/>
              </a:rPr>
              <a:t>behavioural</a:t>
            </a:r>
            <a:r>
              <a:rPr lang="en-US" sz="1200" kern="1200" dirty="0">
                <a:solidFill>
                  <a:schemeClr val="tx1"/>
                </a:solidFill>
                <a:effectLst/>
                <a:latin typeface="+mn-lt"/>
                <a:ea typeface="+mn-ea"/>
                <a:cs typeface="+mn-cs"/>
              </a:rPr>
              <a:t> changes instantiating alternative or additional forms of trust (</a:t>
            </a:r>
            <a:r>
              <a:rPr lang="en-US" sz="1200" kern="1200" dirty="0" err="1">
                <a:solidFill>
                  <a:schemeClr val="tx1"/>
                </a:solidFill>
                <a:effectLst/>
                <a:latin typeface="+mn-lt"/>
                <a:ea typeface="+mn-ea"/>
                <a:cs typeface="+mn-cs"/>
              </a:rPr>
              <a:t>Adobor</a:t>
            </a:r>
            <a:r>
              <a:rPr lang="en-US" sz="1200" kern="1200" dirty="0">
                <a:solidFill>
                  <a:schemeClr val="tx1"/>
                </a:solidFill>
                <a:effectLst/>
                <a:latin typeface="+mn-lt"/>
                <a:ea typeface="+mn-ea"/>
                <a:cs typeface="+mn-cs"/>
              </a:rPr>
              <a:t>, 2005;  </a:t>
            </a:r>
            <a:r>
              <a:rPr lang="en-US" sz="1200" kern="1200" dirty="0" err="1">
                <a:solidFill>
                  <a:schemeClr val="tx1"/>
                </a:solidFill>
                <a:effectLst/>
                <a:latin typeface="+mn-lt"/>
                <a:ea typeface="+mn-ea"/>
                <a:cs typeface="+mn-cs"/>
              </a:rPr>
              <a:t>Jagd</a:t>
            </a:r>
            <a:r>
              <a:rPr lang="en-US" sz="1200" kern="1200" dirty="0">
                <a:solidFill>
                  <a:schemeClr val="tx1"/>
                </a:solidFill>
                <a:effectLst/>
                <a:latin typeface="+mn-lt"/>
                <a:ea typeface="+mn-ea"/>
                <a:cs typeface="+mn-cs"/>
              </a:rPr>
              <a:t>, 2010). </a:t>
            </a:r>
          </a:p>
          <a:p>
            <a:pPr marL="171450" indent="-171450">
              <a:buFontTx/>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39AA18-3A9D-42E7-9126-79D4C8EAC32B}" type="slidenum">
              <a:rPr lang="en-GB" smtClean="0"/>
              <a:pPr/>
              <a:t>19</a:t>
            </a:fld>
            <a:endParaRPr lang="en-GB"/>
          </a:p>
        </p:txBody>
      </p:sp>
    </p:spTree>
    <p:extLst>
      <p:ext uri="{BB962C8B-B14F-4D97-AF65-F5344CB8AC3E}">
        <p14:creationId xmlns:p14="http://schemas.microsoft.com/office/powerpoint/2010/main" val="967159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Interviewees acknowledged that if they did not establish trust the employee would speak-up externally, which was undesirable. </a:t>
            </a:r>
            <a:endParaRPr lang="en-GB" dirty="0"/>
          </a:p>
          <a:p>
            <a:pPr marL="171450" indent="-171450">
              <a:buFontTx/>
              <a:buChar char="-"/>
            </a:pPr>
            <a:endParaRPr lang="en-GB" dirty="0"/>
          </a:p>
          <a:p>
            <a:pPr marL="0" indent="0">
              <a:buFontTx/>
              <a:buNone/>
            </a:pPr>
            <a:endParaRPr lang="en-GB" dirty="0"/>
          </a:p>
          <a:p>
            <a:pPr marL="0" indent="0">
              <a:buFontTx/>
              <a:buNone/>
            </a:pPr>
            <a:r>
              <a:rPr lang="en-GB" dirty="0"/>
              <a:t>Ways that those</a:t>
            </a:r>
            <a:r>
              <a:rPr lang="en-GB" baseline="0" dirty="0"/>
              <a:t> responsible for speak-up arrangements have tried to establish/maintain trust </a:t>
            </a:r>
          </a:p>
          <a:p>
            <a:pPr marL="171450" indent="-171450">
              <a:buFontTx/>
              <a:buChar char="-"/>
            </a:pPr>
            <a:r>
              <a:rPr lang="en-GB" dirty="0"/>
              <a:t>Simplify the procedure</a:t>
            </a:r>
          </a:p>
          <a:p>
            <a:pPr marL="171450" indent="-171450">
              <a:buFontTx/>
              <a:buChar char="-"/>
            </a:pPr>
            <a:r>
              <a:rPr lang="en-GB" dirty="0"/>
              <a:t>Have various</a:t>
            </a:r>
            <a:r>
              <a:rPr lang="en-GB" baseline="0" dirty="0"/>
              <a:t> levels of interaction </a:t>
            </a:r>
          </a:p>
          <a:p>
            <a:pPr marL="171450" indent="-171450">
              <a:buFontTx/>
              <a:buChar char="-"/>
            </a:pPr>
            <a:r>
              <a:rPr lang="en-US" sz="1200" kern="1200" dirty="0">
                <a:solidFill>
                  <a:schemeClr val="tx1"/>
                </a:solidFill>
                <a:effectLst/>
                <a:latin typeface="+mn-lt"/>
                <a:ea typeface="+mn-ea"/>
                <a:cs typeface="+mn-cs"/>
              </a:rPr>
              <a:t>emphasize the independence of the compliance office</a:t>
            </a:r>
          </a:p>
          <a:p>
            <a:pPr marL="171450" indent="-171450">
              <a:buFontTx/>
              <a:buChar char="-"/>
            </a:pPr>
            <a:r>
              <a:rPr lang="en-US" sz="1200" kern="1200" baseline="0" dirty="0">
                <a:solidFill>
                  <a:schemeClr val="tx1"/>
                </a:solidFill>
                <a:effectLst/>
                <a:latin typeface="+mn-lt"/>
                <a:ea typeface="+mn-ea"/>
                <a:cs typeface="+mn-cs"/>
              </a:rPr>
              <a:t>Balance between obligation to whistleblower and organization </a:t>
            </a:r>
          </a:p>
          <a:p>
            <a:pPr marL="171450" indent="-171450">
              <a:buFontTx/>
              <a:buChar char="-"/>
            </a:pPr>
            <a:r>
              <a:rPr lang="en-US" sz="1200" kern="1200" baseline="0" dirty="0">
                <a:solidFill>
                  <a:schemeClr val="tx1"/>
                </a:solidFill>
                <a:effectLst/>
                <a:latin typeface="+mn-lt"/>
                <a:ea typeface="+mn-ea"/>
                <a:cs typeface="+mn-cs"/>
              </a:rPr>
              <a:t>Don’t over-promise on anonymity </a:t>
            </a:r>
          </a:p>
          <a:p>
            <a:pPr marL="171450" indent="-171450">
              <a:buFontTx/>
              <a:buChar char="-"/>
            </a:pPr>
            <a:r>
              <a:rPr lang="en-US" sz="1200" kern="1200" baseline="0" dirty="0">
                <a:solidFill>
                  <a:schemeClr val="tx1"/>
                </a:solidFill>
                <a:effectLst/>
                <a:latin typeface="+mn-lt"/>
                <a:ea typeface="+mn-ea"/>
                <a:cs typeface="+mn-cs"/>
              </a:rPr>
              <a:t>Communicate results post-investigation </a:t>
            </a:r>
          </a:p>
          <a:p>
            <a:pPr marL="171450" indent="-171450">
              <a:buFontTx/>
              <a:buChar char="-"/>
            </a:pPr>
            <a:r>
              <a:rPr lang="en-GB" sz="1200" kern="1200" dirty="0">
                <a:solidFill>
                  <a:schemeClr val="tx1"/>
                </a:solidFill>
                <a:effectLst/>
                <a:latin typeface="+mn-lt"/>
                <a:ea typeface="+mn-ea"/>
                <a:cs typeface="+mn-cs"/>
              </a:rPr>
              <a:t>respond quickly and frequently to questions</a:t>
            </a:r>
            <a:endParaRPr lang="en-GB" baseline="0" dirty="0"/>
          </a:p>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20</a:t>
            </a:fld>
            <a:endParaRPr lang="en-GB"/>
          </a:p>
        </p:txBody>
      </p:sp>
    </p:spTree>
    <p:extLst>
      <p:ext uri="{BB962C8B-B14F-4D97-AF65-F5344CB8AC3E}">
        <p14:creationId xmlns:p14="http://schemas.microsoft.com/office/powerpoint/2010/main" val="1954526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 Reference is </a:t>
            </a:r>
            <a:r>
              <a:rPr lang="en-GB" dirty="0" err="1"/>
              <a:t>Kapteain</a:t>
            </a:r>
            <a:r>
              <a:rPr lang="en-GB" dirty="0"/>
              <a:t>, M (2011) ‘From Inaction</a:t>
            </a:r>
            <a:r>
              <a:rPr lang="en-GB" baseline="0" dirty="0"/>
              <a:t> to External Whistleblowing: The influence of ethical culture of organizations on employee responses  to observed wrongdoing’, Journal of Business Ethics, </a:t>
            </a:r>
            <a:r>
              <a:rPr lang="en-GB" baseline="0" dirty="0" err="1"/>
              <a:t>vol</a:t>
            </a:r>
            <a:r>
              <a:rPr lang="en-GB" baseline="0" dirty="0"/>
              <a:t> 98: pp 513-530</a:t>
            </a:r>
          </a:p>
          <a:p>
            <a:endParaRPr lang="en-GB" baseline="0" dirty="0"/>
          </a:p>
          <a:p>
            <a:r>
              <a:rPr lang="en-GB" baseline="0" dirty="0"/>
              <a:t>Clarity- the extent to which the organization makes ethical expectations (values, norms, principles) concrete and understandable to employees. </a:t>
            </a:r>
          </a:p>
          <a:p>
            <a:endParaRPr lang="en-GB" baseline="0" dirty="0"/>
          </a:p>
          <a:p>
            <a:r>
              <a:rPr lang="en-GB" baseline="0" dirty="0"/>
              <a:t>Congruency- the extent which manager apply organizational standards to their own </a:t>
            </a:r>
            <a:r>
              <a:rPr lang="en-GB" baseline="0" dirty="0" err="1"/>
              <a:t>behavior</a:t>
            </a:r>
            <a:endParaRPr lang="en-GB" baseline="0" dirty="0"/>
          </a:p>
          <a:p>
            <a:pPr marL="171450" indent="-171450">
              <a:buFontTx/>
              <a:buChar char="-"/>
            </a:pPr>
            <a:r>
              <a:rPr lang="en-GB" baseline="0" dirty="0"/>
              <a:t>there are 2 levels of congruency, that of local management and that of senior management. </a:t>
            </a:r>
          </a:p>
          <a:p>
            <a:pPr marL="0" indent="0">
              <a:buFontTx/>
              <a:buNone/>
            </a:pPr>
            <a:endParaRPr lang="en-GB" baseline="0" dirty="0"/>
          </a:p>
          <a:p>
            <a:pPr marL="0" indent="0">
              <a:buFontTx/>
              <a:buNone/>
            </a:pPr>
            <a:r>
              <a:rPr lang="en-GB" baseline="0" dirty="0"/>
              <a:t>Feasibility- the extent to which the organization makes sufficient time, budgets, equipment, information, and authority available to enable employees to fulfil their responsibilities </a:t>
            </a:r>
          </a:p>
          <a:p>
            <a:pPr marL="0" indent="0">
              <a:buFontTx/>
              <a:buNone/>
            </a:pPr>
            <a:endParaRPr lang="en-GB" baseline="0" dirty="0"/>
          </a:p>
          <a:p>
            <a:pPr marL="0" indent="0">
              <a:buFontTx/>
              <a:buNone/>
            </a:pPr>
            <a:r>
              <a:rPr lang="en-GB" baseline="0" dirty="0"/>
              <a:t>Supportability- the extent to which the organization stimulates identification with the ethics of the organization among employees </a:t>
            </a:r>
          </a:p>
          <a:p>
            <a:pPr marL="0" indent="0">
              <a:buFontTx/>
              <a:buNone/>
            </a:pPr>
            <a:endParaRPr lang="en-GB" baseline="0" dirty="0"/>
          </a:p>
          <a:p>
            <a:pPr marL="0" indent="0">
              <a:buFontTx/>
              <a:buNone/>
            </a:pPr>
            <a:r>
              <a:rPr lang="en-GB" baseline="0" dirty="0"/>
              <a:t>Transparency- the degree to which wrongdoing and its consequences are visible to those who can act upon it internally, includes wrongdoers, colleagues, supervisors, managers, and subordinates. </a:t>
            </a:r>
          </a:p>
          <a:p>
            <a:pPr marL="0" indent="0">
              <a:buFontTx/>
              <a:buNone/>
            </a:pPr>
            <a:endParaRPr lang="en-GB" baseline="0" dirty="0"/>
          </a:p>
          <a:p>
            <a:pPr marL="0" indent="0">
              <a:buFontTx/>
              <a:buNone/>
            </a:pPr>
            <a:r>
              <a:rPr lang="en-GB" baseline="0" dirty="0" err="1"/>
              <a:t>Discussability</a:t>
            </a:r>
            <a:r>
              <a:rPr lang="en-GB" baseline="0" dirty="0"/>
              <a:t>- the extent to which ethical issues, such as ethical dilemmas and alleged wrongdoing, can be discussed internally </a:t>
            </a:r>
          </a:p>
          <a:p>
            <a:pPr marL="0" indent="0">
              <a:buFontTx/>
              <a:buNone/>
            </a:pPr>
            <a:endParaRPr lang="en-GB" baseline="0" dirty="0"/>
          </a:p>
          <a:p>
            <a:pPr marL="0" indent="0">
              <a:buFontTx/>
              <a:buNone/>
            </a:pPr>
            <a:r>
              <a:rPr lang="en-GB" baseline="0" dirty="0" err="1"/>
              <a:t>Sanctionability</a:t>
            </a:r>
            <a:r>
              <a:rPr lang="en-GB" baseline="0" dirty="0"/>
              <a:t>- the extent to which employees believe that unethical behaviour will be punished and ethical behaviour will be rewarded. </a:t>
            </a:r>
          </a:p>
          <a:p>
            <a:endParaRPr lang="en-GB" baseline="0"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21</a:t>
            </a:fld>
            <a:endParaRPr lang="en-GB"/>
          </a:p>
        </p:txBody>
      </p:sp>
    </p:spTree>
    <p:extLst>
      <p:ext uri="{BB962C8B-B14F-4D97-AF65-F5344CB8AC3E}">
        <p14:creationId xmlns:p14="http://schemas.microsoft.com/office/powerpoint/2010/main" val="171760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to ask: </a:t>
            </a:r>
          </a:p>
          <a:p>
            <a:r>
              <a:rPr lang="en-GB" dirty="0"/>
              <a:t>Can you name</a:t>
            </a:r>
            <a:r>
              <a:rPr lang="en-GB" baseline="0" dirty="0"/>
              <a:t> any famous whistleblowers? </a:t>
            </a:r>
            <a:r>
              <a:rPr lang="en-GB" dirty="0"/>
              <a:t> </a:t>
            </a:r>
          </a:p>
          <a:p>
            <a:r>
              <a:rPr lang="en-GB" dirty="0"/>
              <a:t>When I say whistleblowing what comes to mind? </a:t>
            </a:r>
          </a:p>
          <a:p>
            <a:r>
              <a:rPr lang="en-GB" dirty="0"/>
              <a:t>Why should we care about whistleblowing</a:t>
            </a:r>
            <a:r>
              <a:rPr lang="en-GB" baseline="0" dirty="0"/>
              <a:t>?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Images are of: (L) Cynthia Cooper, Coleen Rowley and </a:t>
            </a:r>
            <a:r>
              <a:rPr lang="en-GB" baseline="0" dirty="0" err="1"/>
              <a:t>Sherron</a:t>
            </a:r>
            <a:r>
              <a:rPr lang="en-GB" baseline="0" dirty="0"/>
              <a:t> Watkins; (Mid Top) Christopher Wylie of Cambridge </a:t>
            </a:r>
            <a:r>
              <a:rPr lang="en-GB" baseline="0" dirty="0" err="1"/>
              <a:t>Analytica</a:t>
            </a:r>
            <a:r>
              <a:rPr lang="en-GB" baseline="0" dirty="0"/>
              <a:t>; (Mid Bot); Bradley </a:t>
            </a:r>
            <a:r>
              <a:rPr lang="en-GB" baseline="0" dirty="0" err="1"/>
              <a:t>Birkenfeld</a:t>
            </a:r>
            <a:r>
              <a:rPr lang="en-GB" baseline="0" dirty="0"/>
              <a:t>; (L) Aaron Swartz, Edward Snowden and Bradley Manning (now Chelsea Manning). </a:t>
            </a:r>
            <a:endParaRPr lang="en-GB" dirty="0"/>
          </a:p>
          <a:p>
            <a:endParaRPr lang="en-GB" dirty="0"/>
          </a:p>
          <a:p>
            <a:r>
              <a:rPr lang="en-GB" dirty="0"/>
              <a:t>https://www.youtube.com/watch?v=WXUrYlFEZ08 – (talk on how you can’t have whistleblowing without the truth.)</a:t>
            </a:r>
          </a:p>
          <a:p>
            <a:endParaRPr lang="en-GB" dirty="0"/>
          </a:p>
          <a:p>
            <a:r>
              <a:rPr lang="en-GB" dirty="0"/>
              <a:t>Whistleblowing is a</a:t>
            </a:r>
            <a:r>
              <a:rPr lang="en-GB" baseline="0" dirty="0"/>
              <a:t> phenomenon in organizations that is increasing in frequency. </a:t>
            </a:r>
          </a:p>
          <a:p>
            <a:endParaRPr lang="en-GB" baseline="0" dirty="0"/>
          </a:p>
          <a:p>
            <a:r>
              <a:rPr lang="en-GB" baseline="0" dirty="0"/>
              <a:t>Sometimes whistleblowers are portrayed as heroes (Grant, 2002), sometimes they are portrayed as villains (</a:t>
            </a:r>
            <a:r>
              <a:rPr lang="en-US" sz="1200" kern="1200" dirty="0">
                <a:solidFill>
                  <a:schemeClr val="tx1"/>
                </a:solidFill>
                <a:effectLst/>
                <a:latin typeface="+mn-lt"/>
                <a:ea typeface="+mn-ea"/>
                <a:cs typeface="+mn-cs"/>
              </a:rPr>
              <a:t>Rothschild and </a:t>
            </a:r>
            <a:r>
              <a:rPr lang="en-US" sz="1200" kern="1200" dirty="0" err="1">
                <a:solidFill>
                  <a:schemeClr val="tx1"/>
                </a:solidFill>
                <a:effectLst/>
                <a:latin typeface="+mn-lt"/>
                <a:ea typeface="+mn-ea"/>
                <a:cs typeface="+mn-cs"/>
              </a:rPr>
              <a:t>Miethe</a:t>
            </a:r>
            <a:r>
              <a:rPr lang="en-US" sz="1200" kern="1200" dirty="0">
                <a:solidFill>
                  <a:schemeClr val="tx1"/>
                </a:solidFill>
                <a:effectLst/>
                <a:latin typeface="+mn-lt"/>
                <a:ea typeface="+mn-ea"/>
                <a:cs typeface="+mn-cs"/>
              </a:rPr>
              <a:t>, 1999) </a:t>
            </a:r>
            <a:r>
              <a:rPr lang="en-GB" baseline="0" dirty="0"/>
              <a:t>and sometimes they are portrayed as both. See Kenny 2019 for discussion.</a:t>
            </a:r>
          </a:p>
          <a:p>
            <a:endParaRPr lang="en-GB" baseline="0" dirty="0"/>
          </a:p>
          <a:p>
            <a:r>
              <a:rPr lang="en-US" sz="1200" kern="1200" dirty="0">
                <a:solidFill>
                  <a:schemeClr val="tx1"/>
                </a:solidFill>
                <a:effectLst/>
                <a:latin typeface="+mn-lt"/>
                <a:ea typeface="+mn-ea"/>
                <a:cs typeface="+mn-cs"/>
              </a:rPr>
              <a:t>A recent study of over 5,000 firms shows that 40% of companies surveyed suffered from serious economic crimes that averaged over $3 million each in losses.  Whistleblowers exposed 43% of these crimes, which means that whistleblowing was more effective than all the other measures combined: corporate security, internal audits and law enforcement.  </a:t>
            </a:r>
          </a:p>
          <a:p>
            <a:r>
              <a:rPr lang="en-GB" dirty="0">
                <a:effectLst/>
              </a:rPr>
              <a:t> </a:t>
            </a:r>
            <a:r>
              <a:rPr lang="en-GB" sz="1200" kern="1200" dirty="0">
                <a:solidFill>
                  <a:schemeClr val="tx1"/>
                </a:solidFill>
                <a:effectLst/>
                <a:latin typeface="+mn-lt"/>
                <a:ea typeface="+mn-ea"/>
                <a:cs typeface="+mn-cs"/>
              </a:rPr>
              <a:t>ACFE. (2018). </a:t>
            </a:r>
            <a:r>
              <a:rPr lang="en-GB" sz="1200" i="1" kern="1200" dirty="0">
                <a:solidFill>
                  <a:schemeClr val="tx1"/>
                </a:solidFill>
                <a:effectLst/>
                <a:latin typeface="+mn-lt"/>
                <a:ea typeface="+mn-ea"/>
                <a:cs typeface="+mn-cs"/>
              </a:rPr>
              <a:t>Report to the Nations: 2018 Global Study on Occupational Fraud and Abuse</a:t>
            </a:r>
            <a:r>
              <a:rPr lang="en-GB" sz="1200" kern="1200" dirty="0">
                <a:solidFill>
                  <a:schemeClr val="tx1"/>
                </a:solidFill>
                <a:effectLst/>
                <a:latin typeface="+mn-lt"/>
                <a:ea typeface="+mn-ea"/>
                <a:cs typeface="+mn-cs"/>
              </a:rPr>
              <a:t>. Available at: https://s3-us-west-2.amazonaws.com/</a:t>
            </a:r>
            <a:r>
              <a:rPr lang="en-GB" sz="1200" kern="1200" dirty="0" err="1">
                <a:solidFill>
                  <a:schemeClr val="tx1"/>
                </a:solidFill>
                <a:effectLst/>
                <a:latin typeface="+mn-lt"/>
                <a:ea typeface="+mn-ea"/>
                <a:cs typeface="+mn-cs"/>
              </a:rPr>
              <a:t>acfepublic</a:t>
            </a:r>
            <a:r>
              <a:rPr lang="en-GB" sz="1200" kern="1200" dirty="0">
                <a:solidFill>
                  <a:schemeClr val="tx1"/>
                </a:solidFill>
                <a:effectLst/>
                <a:latin typeface="+mn-lt"/>
                <a:ea typeface="+mn-ea"/>
                <a:cs typeface="+mn-cs"/>
              </a:rPr>
              <a:t>/2018-report-to-the-nations.pdf [accessed 14 June 2018]. </a:t>
            </a:r>
            <a:endParaRPr lang="en-IE"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regardless of whether they are good or bad, we know that they are effective. </a:t>
            </a:r>
          </a:p>
          <a:p>
            <a:endParaRPr lang="en-GB" baseline="0"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3</a:t>
            </a:fld>
            <a:endParaRPr lang="en-GB"/>
          </a:p>
        </p:txBody>
      </p:sp>
    </p:spTree>
    <p:extLst>
      <p:ext uri="{BB962C8B-B14F-4D97-AF65-F5344CB8AC3E}">
        <p14:creationId xmlns:p14="http://schemas.microsoft.com/office/powerpoint/2010/main" val="3220279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Clarity </a:t>
            </a:r>
          </a:p>
          <a:p>
            <a:pPr marL="171450" indent="-171450">
              <a:buFontTx/>
              <a:buChar char="-"/>
            </a:pPr>
            <a:r>
              <a:rPr lang="en-GB" dirty="0"/>
              <a:t>is positively related</a:t>
            </a:r>
            <a:r>
              <a:rPr lang="en-GB" baseline="0" dirty="0"/>
              <a:t> to: </a:t>
            </a:r>
          </a:p>
          <a:p>
            <a:pPr marL="628650" lvl="1" indent="-171450">
              <a:buFontTx/>
              <a:buChar char="-"/>
            </a:pPr>
            <a:r>
              <a:rPr lang="en-GB" baseline="0" dirty="0"/>
              <a:t>Confrontation</a:t>
            </a:r>
          </a:p>
          <a:p>
            <a:pPr marL="628650" lvl="1" indent="-171450">
              <a:buFontTx/>
              <a:buChar char="-"/>
            </a:pPr>
            <a:r>
              <a:rPr lang="en-GB" baseline="0" dirty="0"/>
              <a:t>Reporting to management </a:t>
            </a:r>
          </a:p>
          <a:p>
            <a:pPr marL="628650" lvl="1" indent="-171450">
              <a:buFontTx/>
              <a:buChar char="-"/>
            </a:pPr>
            <a:r>
              <a:rPr lang="en-GB" baseline="0" dirty="0"/>
              <a:t>Calling a hotline </a:t>
            </a:r>
          </a:p>
          <a:p>
            <a:pPr marL="171450" lvl="0" indent="-171450">
              <a:buFontTx/>
              <a:buChar char="-"/>
            </a:pPr>
            <a:r>
              <a:rPr lang="en-GB" baseline="0" dirty="0"/>
              <a:t>Negatively related to: </a:t>
            </a:r>
          </a:p>
          <a:p>
            <a:pPr marL="628650" lvl="1" indent="-171450">
              <a:buFontTx/>
              <a:buChar char="-"/>
            </a:pPr>
            <a:r>
              <a:rPr lang="en-GB" baseline="0" dirty="0"/>
              <a:t>Inaction </a:t>
            </a:r>
          </a:p>
          <a:p>
            <a:pPr marL="628650" lvl="1" indent="-171450">
              <a:buFontTx/>
              <a:buChar char="-"/>
            </a:pPr>
            <a:r>
              <a:rPr lang="en-GB" baseline="0" dirty="0"/>
              <a:t>External whistleblowing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Congruency of Local Management </a:t>
            </a:r>
          </a:p>
          <a:p>
            <a:pPr marL="171450" indent="-171450">
              <a:buFontTx/>
              <a:buChar char="-"/>
            </a:pPr>
            <a:r>
              <a:rPr lang="en-GB" dirty="0"/>
              <a:t>Is positively related</a:t>
            </a:r>
            <a:r>
              <a:rPr lang="en-GB" baseline="0" dirty="0"/>
              <a:t> to: </a:t>
            </a:r>
          </a:p>
          <a:p>
            <a:pPr marL="628650" lvl="1" indent="-171450">
              <a:buFontTx/>
              <a:buChar char="-"/>
            </a:pPr>
            <a:r>
              <a:rPr lang="en-GB" baseline="0" dirty="0"/>
              <a:t>Reporting to management </a:t>
            </a:r>
          </a:p>
          <a:p>
            <a:pPr marL="171450" lvl="0" indent="-171450">
              <a:buFontTx/>
              <a:buChar char="-"/>
            </a:pPr>
            <a:r>
              <a:rPr lang="en-GB" baseline="0" dirty="0"/>
              <a:t>Is negatively related to: </a:t>
            </a:r>
          </a:p>
          <a:p>
            <a:pPr marL="628650" lvl="1" indent="-171450">
              <a:buFontTx/>
              <a:buChar char="-"/>
            </a:pPr>
            <a:r>
              <a:rPr lang="en-GB" baseline="0" dirty="0"/>
              <a:t>Calling a hotline </a:t>
            </a:r>
          </a:p>
          <a:p>
            <a:pPr marL="628650" lvl="1" indent="-171450">
              <a:buFontTx/>
              <a:buChar char="-"/>
            </a:pPr>
            <a:r>
              <a:rPr lang="en-GB" baseline="0" dirty="0"/>
              <a:t>External whistleblowing </a:t>
            </a:r>
          </a:p>
          <a:p>
            <a:pPr marL="628650" lvl="1" indent="-171450">
              <a:buFontTx/>
              <a:buChar char="-"/>
            </a:pPr>
            <a:r>
              <a:rPr lang="en-GB" baseline="0" dirty="0"/>
              <a:t>Confrontation </a:t>
            </a:r>
          </a:p>
          <a:p>
            <a:pPr marL="171450" lvl="0" indent="-171450">
              <a:buFontTx/>
              <a:buChar char="-"/>
            </a:pPr>
            <a:r>
              <a:rPr lang="en-GB" baseline="0" dirty="0"/>
              <a:t>No relation to: </a:t>
            </a:r>
          </a:p>
          <a:p>
            <a:pPr marL="628650" lvl="1" indent="-171450">
              <a:buFontTx/>
              <a:buChar char="-"/>
            </a:pPr>
            <a:r>
              <a:rPr lang="en-GB" baseline="0" dirty="0"/>
              <a:t>Inaction </a:t>
            </a:r>
          </a:p>
          <a:p>
            <a:pPr marL="0" lvl="0" indent="0">
              <a:buFontTx/>
              <a:buNone/>
            </a:pPr>
            <a:endParaRPr lang="en-GB" baseline="0" dirty="0"/>
          </a:p>
          <a:p>
            <a:pPr marL="0" lvl="0" indent="0">
              <a:buFontTx/>
              <a:buNone/>
            </a:pPr>
            <a:r>
              <a:rPr lang="en-GB" baseline="0" dirty="0"/>
              <a:t>Congruency of Senior Management</a:t>
            </a:r>
          </a:p>
          <a:p>
            <a:pPr marL="171450" lvl="0" indent="-171450">
              <a:buFontTx/>
              <a:buChar char="-"/>
            </a:pPr>
            <a:r>
              <a:rPr lang="en-GB" baseline="0" dirty="0"/>
              <a:t>Positively Related to: </a:t>
            </a:r>
          </a:p>
          <a:p>
            <a:pPr marL="628650" lvl="1" indent="-171450">
              <a:buFontTx/>
              <a:buChar char="-"/>
            </a:pPr>
            <a:r>
              <a:rPr lang="en-GB" baseline="0" dirty="0"/>
              <a:t>Calling a hotline </a:t>
            </a:r>
          </a:p>
          <a:p>
            <a:pPr marL="171450" lvl="0" indent="-171450">
              <a:buFontTx/>
              <a:buChar char="-"/>
            </a:pPr>
            <a:r>
              <a:rPr lang="en-GB" baseline="0" dirty="0"/>
              <a:t>Negative relation to: </a:t>
            </a:r>
          </a:p>
          <a:p>
            <a:pPr marL="628650" lvl="1" indent="-171450">
              <a:buFontTx/>
              <a:buChar char="-"/>
            </a:pPr>
            <a:r>
              <a:rPr lang="en-GB" baseline="0" dirty="0"/>
              <a:t>External whistleblowing </a:t>
            </a:r>
          </a:p>
          <a:p>
            <a:pPr marL="628650" lvl="1" indent="-171450">
              <a:buFontTx/>
              <a:buChar char="-"/>
            </a:pPr>
            <a:r>
              <a:rPr lang="en-GB" baseline="0" dirty="0"/>
              <a:t>Confrontation </a:t>
            </a:r>
          </a:p>
          <a:p>
            <a:pPr marL="171450" lvl="0" indent="-171450">
              <a:buFontTx/>
              <a:buChar char="-"/>
            </a:pPr>
            <a:r>
              <a:rPr lang="en-GB" baseline="0" dirty="0"/>
              <a:t>No relationship with: </a:t>
            </a:r>
          </a:p>
          <a:p>
            <a:pPr marL="628650" lvl="1" indent="-171450">
              <a:buFontTx/>
              <a:buChar char="-"/>
            </a:pPr>
            <a:r>
              <a:rPr lang="en-GB" baseline="0" dirty="0"/>
              <a:t>Inaction</a:t>
            </a:r>
          </a:p>
          <a:p>
            <a:pPr marL="628650" lvl="1" indent="-171450">
              <a:buFontTx/>
              <a:buChar char="-"/>
            </a:pPr>
            <a:r>
              <a:rPr lang="en-GB" baseline="0" dirty="0"/>
              <a:t>Reporting to management </a:t>
            </a:r>
          </a:p>
          <a:p>
            <a:pPr marL="628650" lvl="1" indent="-171450">
              <a:buFontTx/>
              <a:buChar char="-"/>
            </a:pPr>
            <a:endParaRPr lang="en-GB" baseline="0" dirty="0"/>
          </a:p>
          <a:p>
            <a:pPr marL="0" lvl="0" indent="0">
              <a:buFontTx/>
              <a:buNone/>
            </a:pPr>
            <a:r>
              <a:rPr lang="en-GB" baseline="0" dirty="0"/>
              <a:t>Feasibility </a:t>
            </a:r>
          </a:p>
          <a:p>
            <a:pPr marL="171450" lvl="0" indent="-171450">
              <a:buFontTx/>
              <a:buChar char="-"/>
            </a:pPr>
            <a:r>
              <a:rPr lang="en-GB" baseline="0" dirty="0"/>
              <a:t>Positive relationship to: </a:t>
            </a:r>
          </a:p>
          <a:p>
            <a:pPr marL="628650" lvl="1" indent="-171450">
              <a:buFontTx/>
              <a:buChar char="-"/>
            </a:pPr>
            <a:r>
              <a:rPr lang="en-GB" baseline="0" dirty="0"/>
              <a:t>Calling a hotline </a:t>
            </a:r>
          </a:p>
          <a:p>
            <a:pPr marL="628650" lvl="1" indent="-171450">
              <a:buFontTx/>
              <a:buChar char="-"/>
            </a:pPr>
            <a:r>
              <a:rPr lang="en-GB" baseline="0" dirty="0"/>
              <a:t>External whistleblowing </a:t>
            </a:r>
          </a:p>
          <a:p>
            <a:pPr marL="171450" lvl="0" indent="-171450">
              <a:buFontTx/>
              <a:buChar char="-"/>
            </a:pPr>
            <a:r>
              <a:rPr lang="en-GB" baseline="0" dirty="0"/>
              <a:t>No relationship for: </a:t>
            </a:r>
          </a:p>
          <a:p>
            <a:pPr marL="628650" lvl="1" indent="-171450">
              <a:buFontTx/>
              <a:buChar char="-"/>
            </a:pPr>
            <a:r>
              <a:rPr lang="en-GB" baseline="0" dirty="0"/>
              <a:t>Inaction </a:t>
            </a:r>
          </a:p>
          <a:p>
            <a:pPr marL="628650" lvl="1" indent="-171450">
              <a:buFontTx/>
              <a:buChar char="-"/>
            </a:pPr>
            <a:r>
              <a:rPr lang="en-GB" baseline="0" dirty="0"/>
              <a:t>Confrontation </a:t>
            </a:r>
          </a:p>
          <a:p>
            <a:pPr marL="628650" lvl="1" indent="-171450">
              <a:buFontTx/>
              <a:buChar char="-"/>
            </a:pPr>
            <a:r>
              <a:rPr lang="en-GB" baseline="0" dirty="0"/>
              <a:t>Reporting to management </a:t>
            </a:r>
          </a:p>
          <a:p>
            <a:pPr marL="628650" lvl="1" indent="-171450">
              <a:buFontTx/>
              <a:buChar char="-"/>
            </a:pPr>
            <a:endParaRPr lang="en-GB" baseline="0" dirty="0"/>
          </a:p>
          <a:p>
            <a:pPr marL="0" lvl="0" indent="0">
              <a:buFontTx/>
              <a:buNone/>
            </a:pPr>
            <a:r>
              <a:rPr lang="en-GB" baseline="0" dirty="0"/>
              <a:t>Supportability- </a:t>
            </a:r>
          </a:p>
          <a:p>
            <a:pPr marL="171450" lvl="0" indent="-171450">
              <a:buFontTx/>
              <a:buChar char="-"/>
            </a:pPr>
            <a:r>
              <a:rPr lang="en-GB" baseline="0" dirty="0"/>
              <a:t>Positively related to: </a:t>
            </a:r>
          </a:p>
          <a:p>
            <a:pPr marL="628650" lvl="1" indent="-171450">
              <a:buFontTx/>
              <a:buChar char="-"/>
            </a:pPr>
            <a:r>
              <a:rPr lang="en-GB" baseline="0" dirty="0"/>
              <a:t>Confrontation</a:t>
            </a:r>
          </a:p>
          <a:p>
            <a:pPr marL="628650" lvl="1" indent="-171450">
              <a:buFontTx/>
              <a:buChar char="-"/>
            </a:pPr>
            <a:r>
              <a:rPr lang="en-GB" baseline="0" dirty="0"/>
              <a:t>Reporting to management </a:t>
            </a:r>
          </a:p>
          <a:p>
            <a:pPr marL="628650" lvl="1" indent="-171450">
              <a:buFontTx/>
              <a:buChar char="-"/>
            </a:pPr>
            <a:r>
              <a:rPr lang="en-GB" baseline="0" dirty="0"/>
              <a:t>Calling a hotline </a:t>
            </a:r>
          </a:p>
          <a:p>
            <a:pPr marL="171450" lvl="0" indent="-171450">
              <a:buFontTx/>
              <a:buChar char="-"/>
            </a:pPr>
            <a:r>
              <a:rPr lang="en-GB" baseline="0" dirty="0"/>
              <a:t>Negatively related to:</a:t>
            </a:r>
          </a:p>
          <a:p>
            <a:pPr marL="628650" lvl="1" indent="-171450">
              <a:buFontTx/>
              <a:buChar char="-"/>
            </a:pPr>
            <a:r>
              <a:rPr lang="en-GB" baseline="0" dirty="0"/>
              <a:t>Inaction </a:t>
            </a:r>
          </a:p>
          <a:p>
            <a:pPr marL="171450" lvl="0" indent="-171450">
              <a:buFontTx/>
              <a:buChar char="-"/>
            </a:pPr>
            <a:r>
              <a:rPr lang="en-GB" baseline="0" dirty="0"/>
              <a:t>No relation: </a:t>
            </a:r>
          </a:p>
          <a:p>
            <a:pPr marL="628650" lvl="1" indent="-171450">
              <a:buFontTx/>
              <a:buChar char="-"/>
            </a:pPr>
            <a:r>
              <a:rPr lang="en-GB" baseline="0" dirty="0"/>
              <a:t>External whistleblowing </a:t>
            </a:r>
          </a:p>
          <a:p>
            <a:pPr marL="628650" lvl="1" indent="-171450">
              <a:buFontTx/>
              <a:buChar char="-"/>
            </a:pPr>
            <a:endParaRPr lang="en-GB" baseline="0" dirty="0"/>
          </a:p>
          <a:p>
            <a:pPr marL="0" lvl="0" indent="0">
              <a:buFontTx/>
              <a:buNone/>
            </a:pPr>
            <a:r>
              <a:rPr lang="en-GB" baseline="0" dirty="0"/>
              <a:t>Transparency- </a:t>
            </a:r>
          </a:p>
          <a:p>
            <a:pPr marL="171450" lvl="0" indent="-171450">
              <a:buFontTx/>
              <a:buChar char="-"/>
            </a:pPr>
            <a:r>
              <a:rPr lang="en-GB" baseline="0" dirty="0"/>
              <a:t>Positively related to: </a:t>
            </a:r>
          </a:p>
          <a:p>
            <a:pPr marL="628650" lvl="1" indent="-171450">
              <a:buFontTx/>
              <a:buChar char="-"/>
            </a:pPr>
            <a:r>
              <a:rPr lang="en-GB" baseline="0" dirty="0"/>
              <a:t>Inaction </a:t>
            </a:r>
          </a:p>
          <a:p>
            <a:pPr marL="628650" lvl="1" indent="-171450">
              <a:buFontTx/>
              <a:buChar char="-"/>
            </a:pPr>
            <a:r>
              <a:rPr lang="en-GB" baseline="0" dirty="0"/>
              <a:t>External whistleblowing </a:t>
            </a:r>
          </a:p>
          <a:p>
            <a:pPr marL="171450" lvl="0" indent="-171450">
              <a:buFontTx/>
              <a:buChar char="-"/>
            </a:pPr>
            <a:r>
              <a:rPr lang="en-GB" baseline="0" dirty="0"/>
              <a:t>Negatively related to: </a:t>
            </a:r>
          </a:p>
          <a:p>
            <a:pPr marL="628650" lvl="1" indent="-171450">
              <a:buFontTx/>
              <a:buChar char="-"/>
            </a:pPr>
            <a:r>
              <a:rPr lang="en-GB" baseline="0" dirty="0"/>
              <a:t>Confrontation </a:t>
            </a:r>
          </a:p>
          <a:p>
            <a:pPr marL="628650" lvl="1" indent="-171450">
              <a:buFontTx/>
              <a:buChar char="-"/>
            </a:pPr>
            <a:r>
              <a:rPr lang="en-GB" baseline="0" dirty="0"/>
              <a:t>Reporting to management </a:t>
            </a:r>
          </a:p>
          <a:p>
            <a:pPr marL="171450" lvl="0" indent="-171450">
              <a:buFontTx/>
              <a:buChar char="-"/>
            </a:pPr>
            <a:r>
              <a:rPr lang="en-GB" baseline="0" dirty="0"/>
              <a:t>No relationship: </a:t>
            </a:r>
          </a:p>
          <a:p>
            <a:pPr marL="628650" lvl="1" indent="-171450">
              <a:buFontTx/>
              <a:buChar char="-"/>
            </a:pPr>
            <a:r>
              <a:rPr lang="en-GB" baseline="0" dirty="0"/>
              <a:t>Calling a hotline </a:t>
            </a:r>
          </a:p>
          <a:p>
            <a:pPr marL="628650" lvl="1" indent="-171450">
              <a:buFontTx/>
              <a:buChar char="-"/>
            </a:pPr>
            <a:endParaRPr lang="en-GB" baseline="0" dirty="0"/>
          </a:p>
          <a:p>
            <a:pPr marL="0" lvl="0" indent="0">
              <a:buFontTx/>
              <a:buNone/>
            </a:pPr>
            <a:r>
              <a:rPr lang="en-GB" baseline="0" dirty="0" err="1"/>
              <a:t>Discussability</a:t>
            </a:r>
            <a:r>
              <a:rPr lang="en-GB" baseline="0" dirty="0"/>
              <a:t>- </a:t>
            </a:r>
          </a:p>
          <a:p>
            <a:pPr marL="171450" lvl="0" indent="-171450">
              <a:buFontTx/>
              <a:buChar char="-"/>
            </a:pPr>
            <a:r>
              <a:rPr lang="en-GB" baseline="0" dirty="0"/>
              <a:t>Positively related to: </a:t>
            </a:r>
          </a:p>
          <a:p>
            <a:pPr marL="628650" lvl="1" indent="-171450">
              <a:buFontTx/>
              <a:buChar char="-"/>
            </a:pPr>
            <a:r>
              <a:rPr lang="en-GB" baseline="0" dirty="0"/>
              <a:t>Confrontation </a:t>
            </a:r>
          </a:p>
          <a:p>
            <a:pPr marL="628650" lvl="1" indent="-171450">
              <a:buFontTx/>
              <a:buChar char="-"/>
            </a:pPr>
            <a:r>
              <a:rPr lang="en-GB" baseline="0" dirty="0"/>
              <a:t>Reporting to management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Negatively related to: </a:t>
            </a:r>
          </a:p>
          <a:p>
            <a:pPr marL="628650" lvl="1" indent="-171450">
              <a:buFontTx/>
              <a:buChar char="-"/>
            </a:pPr>
            <a:r>
              <a:rPr lang="en-GB" baseline="0" dirty="0"/>
              <a:t>Inaction </a:t>
            </a:r>
          </a:p>
          <a:p>
            <a:pPr marL="628650" lvl="1" indent="-171450">
              <a:buFontTx/>
              <a:buChar char="-"/>
            </a:pPr>
            <a:r>
              <a:rPr lang="en-GB" baseline="0" dirty="0"/>
              <a:t>External whistleblowing </a:t>
            </a:r>
          </a:p>
          <a:p>
            <a:pPr marL="628650" lvl="1" indent="-171450">
              <a:buFontTx/>
              <a:buChar char="-"/>
            </a:pPr>
            <a:r>
              <a:rPr lang="en-GB" baseline="0" dirty="0"/>
              <a:t>Calling a hotline</a:t>
            </a:r>
          </a:p>
          <a:p>
            <a:pPr marL="0" lvl="0" indent="0">
              <a:buFontTx/>
              <a:buNone/>
            </a:pPr>
            <a:endParaRPr lang="en-GB" baseline="0" dirty="0"/>
          </a:p>
          <a:p>
            <a:pPr marL="0" lvl="0" indent="0">
              <a:buFontTx/>
              <a:buNone/>
            </a:pPr>
            <a:r>
              <a:rPr lang="en-GB" baseline="0" dirty="0" err="1"/>
              <a:t>Sanctionability</a:t>
            </a:r>
            <a:r>
              <a:rPr lang="en-GB"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Positively related to: </a:t>
            </a:r>
          </a:p>
          <a:p>
            <a:pPr marL="628650" lvl="1" indent="-171450">
              <a:buFontTx/>
              <a:buChar char="-"/>
            </a:pPr>
            <a:r>
              <a:rPr lang="en-GB" baseline="0" dirty="0"/>
              <a:t>Confrontation </a:t>
            </a:r>
          </a:p>
          <a:p>
            <a:pPr marL="628650" lvl="1" indent="-171450">
              <a:buFontTx/>
              <a:buChar char="-"/>
            </a:pPr>
            <a:r>
              <a:rPr lang="en-GB" baseline="0" dirty="0"/>
              <a:t>Reporting to management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Calling a hotline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Negatively related to: </a:t>
            </a:r>
          </a:p>
          <a:p>
            <a:pPr marL="628650" lvl="1" indent="-171450">
              <a:buFontTx/>
              <a:buChar char="-"/>
            </a:pPr>
            <a:r>
              <a:rPr lang="en-GB" baseline="0" dirty="0"/>
              <a:t>Inaction </a:t>
            </a:r>
          </a:p>
          <a:p>
            <a:pPr marL="628650" lvl="1" indent="-171450">
              <a:buFontTx/>
              <a:buChar char="-"/>
            </a:pPr>
            <a:r>
              <a:rPr lang="en-GB" baseline="0" dirty="0"/>
              <a:t>External whistleblowing </a:t>
            </a:r>
          </a:p>
          <a:p>
            <a:pPr marL="628650" lvl="1" indent="-171450">
              <a:buFontTx/>
              <a:buChar char="-"/>
            </a:pPr>
            <a:endParaRPr lang="en-GB" baseline="0"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GB" baseline="0" dirty="0"/>
          </a:p>
          <a:p>
            <a:pPr marL="0" lvl="0" indent="0">
              <a:buFontTx/>
              <a:buNone/>
            </a:pPr>
            <a:endParaRPr lang="en-GB" baseline="0" dirty="0"/>
          </a:p>
          <a:p>
            <a:pPr marL="457200" lvl="1" indent="0">
              <a:buFontTx/>
              <a:buNone/>
            </a:pPr>
            <a:endParaRPr lang="en-GB" baseline="0" dirty="0"/>
          </a:p>
          <a:p>
            <a:pPr marL="171450" lvl="0" indent="-171450">
              <a:buFontTx/>
              <a:buChar char="-"/>
            </a:pPr>
            <a:endParaRPr lang="en-GB" dirty="0"/>
          </a:p>
          <a:p>
            <a:pPr marL="628650" lvl="1" indent="-171450">
              <a:buFontTx/>
              <a:buChar char="-"/>
            </a:pPr>
            <a:endParaRPr lang="en-GB" baseline="0"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22</a:t>
            </a:fld>
            <a:endParaRPr lang="en-GB"/>
          </a:p>
        </p:txBody>
      </p:sp>
    </p:spTree>
    <p:extLst>
      <p:ext uri="{BB962C8B-B14F-4D97-AF65-F5344CB8AC3E}">
        <p14:creationId xmlns:p14="http://schemas.microsoft.com/office/powerpoint/2010/main" val="3067608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Kaptein’s</a:t>
            </a:r>
            <a:r>
              <a:rPr lang="en-US" sz="1200" kern="1200" dirty="0">
                <a:solidFill>
                  <a:schemeClr val="tx1"/>
                </a:solidFill>
                <a:effectLst/>
                <a:latin typeface="+mn-lt"/>
                <a:ea typeface="+mn-ea"/>
                <a:cs typeface="+mn-cs"/>
              </a:rPr>
              <a:t> research however does not consider the possibility of speaking up to different recipients in a sequence</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Interviewing more than 200 whistleblowers in the US, Rothschild and </a:t>
            </a:r>
            <a:r>
              <a:rPr lang="en-US" sz="1200" kern="1200" dirty="0" err="1">
                <a:solidFill>
                  <a:schemeClr val="tx1"/>
                </a:solidFill>
                <a:effectLst/>
                <a:latin typeface="+mn-lt"/>
                <a:ea typeface="+mn-ea"/>
                <a:cs typeface="+mn-cs"/>
              </a:rPr>
              <a:t>Miethe</a:t>
            </a:r>
            <a:r>
              <a:rPr lang="en-US" sz="1200" kern="1200" dirty="0">
                <a:solidFill>
                  <a:schemeClr val="tx1"/>
                </a:solidFill>
                <a:effectLst/>
                <a:latin typeface="+mn-lt"/>
                <a:ea typeface="+mn-ea"/>
                <a:cs typeface="+mn-cs"/>
              </a:rPr>
              <a:t> (1999) find that ‘[many] came to their whistle-blowing almost by accident</a:t>
            </a:r>
            <a:r>
              <a:rPr lang="fr-F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 119). Employees raised their concern with their line manager and then further with senior management, each time believing the recipient would step in to correct the situation. Only after voicing their concern internally twice did they consider going to authorities outside the organisation</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Public Concern at Work 2013 traced for 868 cases, and found that most whistleblower speak</a:t>
            </a:r>
            <a:r>
              <a:rPr lang="en-US" sz="1200" kern="1200" baseline="0" dirty="0">
                <a:solidFill>
                  <a:schemeClr val="tx1"/>
                </a:solidFill>
                <a:effectLst/>
                <a:latin typeface="+mn-lt"/>
                <a:ea typeface="+mn-ea"/>
                <a:cs typeface="+mn-cs"/>
              </a:rPr>
              <a:t> up at least twice, with some speaking up  </a:t>
            </a:r>
            <a:r>
              <a:rPr lang="en-US" sz="1200" kern="1200" baseline="0" dirty="0" err="1">
                <a:solidFill>
                  <a:schemeClr val="tx1"/>
                </a:solidFill>
                <a:effectLst/>
                <a:latin typeface="+mn-lt"/>
                <a:ea typeface="+mn-ea"/>
                <a:cs typeface="+mn-cs"/>
              </a:rPr>
              <a:t>up</a:t>
            </a:r>
            <a:r>
              <a:rPr lang="en-US" sz="1200" kern="1200" baseline="0" dirty="0">
                <a:solidFill>
                  <a:schemeClr val="tx1"/>
                </a:solidFill>
                <a:effectLst/>
                <a:latin typeface="+mn-lt"/>
                <a:ea typeface="+mn-ea"/>
                <a:cs typeface="+mn-cs"/>
              </a:rPr>
              <a:t> to 4 times. (Chart above shows who they disclosed to) </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23</a:t>
            </a:fld>
            <a:endParaRPr lang="en-GB"/>
          </a:p>
        </p:txBody>
      </p:sp>
    </p:spTree>
    <p:extLst>
      <p:ext uri="{BB962C8B-B14F-4D97-AF65-F5344CB8AC3E}">
        <p14:creationId xmlns:p14="http://schemas.microsoft.com/office/powerpoint/2010/main" val="2949697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a:t>
            </a:r>
            <a:r>
              <a:rPr lang="en-GB" baseline="0" dirty="0"/>
              <a:t> speak-ups as a protracted process helps to create speak up arrangements that are more practical and useful </a:t>
            </a:r>
          </a:p>
          <a:p>
            <a:endParaRPr lang="en-GB" baseline="0" dirty="0"/>
          </a:p>
          <a:p>
            <a:r>
              <a:rPr lang="en-GB" baseline="0" dirty="0"/>
              <a:t>Understanding how culture influences the process of speaking up can help in designing and implementing speak-up arrangements that work in practice. </a:t>
            </a: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24</a:t>
            </a:fld>
            <a:endParaRPr lang="en-GB"/>
          </a:p>
        </p:txBody>
      </p:sp>
    </p:spTree>
    <p:extLst>
      <p:ext uri="{BB962C8B-B14F-4D97-AF65-F5344CB8AC3E}">
        <p14:creationId xmlns:p14="http://schemas.microsoft.com/office/powerpoint/2010/main" val="190424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taken from the Designing and Implementing Effective Speak-up Arrangements Report by ACCA 2016</a:t>
            </a:r>
          </a:p>
          <a:p>
            <a:r>
              <a:rPr lang="en-GB" dirty="0"/>
              <a:t>https://www.wbs.ac.uk/wbs2012/assets/PDF/downloads/press/The%20Whistleblowing%20Guidelines.pdf.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And: </a:t>
            </a:r>
            <a:r>
              <a:rPr lang="en-US" sz="1200" b="0" kern="1200" dirty="0">
                <a:solidFill>
                  <a:schemeClr val="tx1"/>
                </a:solidFill>
                <a:effectLst/>
                <a:latin typeface="+mn-lt"/>
                <a:ea typeface="+mn-ea"/>
                <a:cs typeface="+mn-cs"/>
              </a:rPr>
              <a:t>Kenny, K., </a:t>
            </a:r>
            <a:r>
              <a:rPr lang="en-US" sz="1200" b="0" kern="1200" dirty="0" err="1">
                <a:solidFill>
                  <a:schemeClr val="tx1"/>
                </a:solidFill>
                <a:effectLst/>
                <a:latin typeface="+mn-lt"/>
                <a:ea typeface="+mn-ea"/>
                <a:cs typeface="+mn-cs"/>
              </a:rPr>
              <a:t>Vandekerckhove</a:t>
            </a:r>
            <a:r>
              <a:rPr lang="en-US" sz="1200" b="0" kern="1200" dirty="0">
                <a:solidFill>
                  <a:schemeClr val="tx1"/>
                </a:solidFill>
                <a:effectLst/>
                <a:latin typeface="+mn-lt"/>
                <a:ea typeface="+mn-ea"/>
                <a:cs typeface="+mn-cs"/>
              </a:rPr>
              <a:t>, W., &amp; </a:t>
            </a:r>
            <a:r>
              <a:rPr lang="en-US" sz="1200" b="0" kern="1200" dirty="0" err="1">
                <a:solidFill>
                  <a:schemeClr val="tx1"/>
                </a:solidFill>
                <a:effectLst/>
                <a:latin typeface="+mn-lt"/>
                <a:ea typeface="+mn-ea"/>
                <a:cs typeface="+mn-cs"/>
              </a:rPr>
              <a:t>Fotaki</a:t>
            </a:r>
            <a:r>
              <a:rPr lang="en-US" sz="1200" b="0" kern="1200" dirty="0">
                <a:solidFill>
                  <a:schemeClr val="tx1"/>
                </a:solidFill>
                <a:effectLst/>
                <a:latin typeface="+mn-lt"/>
                <a:ea typeface="+mn-ea"/>
                <a:cs typeface="+mn-cs"/>
              </a:rPr>
              <a:t>, M. (2019) </a:t>
            </a:r>
            <a:r>
              <a:rPr lang="en-GB" sz="1200" b="0" i="1" kern="1200" dirty="0">
                <a:solidFill>
                  <a:schemeClr val="tx1"/>
                </a:solidFill>
                <a:effectLst/>
                <a:latin typeface="+mn-lt"/>
                <a:ea typeface="+mn-ea"/>
                <a:cs typeface="+mn-cs"/>
              </a:rPr>
              <a:t>The Whistleblowing Guide: Speak-up Arrangements, Challenges and Best Practices. </a:t>
            </a:r>
            <a:r>
              <a:rPr lang="en-GB" sz="1200" b="0" kern="1200" dirty="0">
                <a:solidFill>
                  <a:schemeClr val="tx1"/>
                </a:solidFill>
                <a:effectLst/>
                <a:latin typeface="+mn-lt"/>
                <a:ea typeface="+mn-ea"/>
                <a:cs typeface="+mn-cs"/>
              </a:rPr>
              <a:t>Wiley: Chichester.</a:t>
            </a:r>
            <a:endParaRPr lang="en-IE" sz="1200" b="0" kern="1200" dirty="0">
              <a:solidFill>
                <a:schemeClr val="tx1"/>
              </a:solidFill>
              <a:effectLst/>
              <a:latin typeface="+mn-lt"/>
              <a:ea typeface="+mn-ea"/>
              <a:cs typeface="+mn-cs"/>
            </a:endParaRPr>
          </a:p>
          <a:p>
            <a:endParaRPr lang="en-GB" dirty="0"/>
          </a:p>
          <a:p>
            <a:r>
              <a:rPr lang="en-GB" dirty="0"/>
              <a:t>Variety</a:t>
            </a:r>
            <a:r>
              <a:rPr lang="en-GB" baseline="0" dirty="0"/>
              <a:t> of Channels: </a:t>
            </a:r>
          </a:p>
          <a:p>
            <a:r>
              <a:rPr lang="en-GB" dirty="0"/>
              <a:t> Informal channels,  Question channel,  Key internal persons,  Internal hotline,  External hotline,  External </a:t>
            </a:r>
            <a:r>
              <a:rPr lang="en-GB" dirty="0" err="1"/>
              <a:t>Ombuds</a:t>
            </a:r>
            <a:r>
              <a:rPr lang="en-GB" dirty="0"/>
              <a:t>-person,  External independent advice channel,  IT-based channels,  Email and web applications.</a:t>
            </a:r>
          </a:p>
          <a:p>
            <a:pPr marL="171450" indent="-171450">
              <a:buFontTx/>
              <a:buChar char="-"/>
            </a:pPr>
            <a:r>
              <a:rPr lang="en-GB" baseline="0" dirty="0"/>
              <a:t>Each has it’s own limitations so combining them reduces the weaknesses of each</a:t>
            </a:r>
          </a:p>
          <a:p>
            <a:pPr marL="171450" indent="-171450">
              <a:buFontTx/>
              <a:buChar char="-"/>
            </a:pPr>
            <a:endParaRPr lang="en-GB" baseline="0" dirty="0"/>
          </a:p>
          <a:p>
            <a:pPr marL="0" indent="0">
              <a:buFontTx/>
              <a:buNone/>
            </a:pPr>
            <a:r>
              <a:rPr lang="en-GB" baseline="0" dirty="0"/>
              <a:t>More than one function: </a:t>
            </a:r>
          </a:p>
          <a:p>
            <a:pPr marL="0" indent="0">
              <a:buFontTx/>
              <a:buNone/>
            </a:pPr>
            <a:r>
              <a:rPr lang="en-GB" baseline="0" dirty="0"/>
              <a:t>- Organizations with more than one function are more responsive (see week 7 for barriers to responsiveness) </a:t>
            </a:r>
          </a:p>
          <a:p>
            <a:pPr marL="171450" indent="-171450">
              <a:buFontTx/>
              <a:buChar char="-"/>
            </a:pPr>
            <a:r>
              <a:rPr lang="en-GB" dirty="0"/>
              <a:t>E.g. one function is to ‘mantle’ the voicing employee and follow up their well-being, the other function investigates the potential wrongdoing. </a:t>
            </a:r>
          </a:p>
          <a:p>
            <a:pPr marL="0" indent="0">
              <a:buFontTx/>
              <a:buNone/>
            </a:pPr>
            <a:endParaRPr lang="en-GB" dirty="0"/>
          </a:p>
          <a:p>
            <a:pPr marL="0" indent="0">
              <a:buFontTx/>
              <a:buNone/>
            </a:pPr>
            <a:r>
              <a:rPr lang="en-GB" dirty="0"/>
              <a:t>Build Trust </a:t>
            </a:r>
          </a:p>
          <a:p>
            <a:pPr marL="171450" indent="-171450">
              <a:buFontTx/>
              <a:buChar char="-"/>
            </a:pPr>
            <a:r>
              <a:rPr lang="en-GB" dirty="0"/>
              <a:t>Create and implement speak-up practices that evolve over time, and are supported by the independence of speak-up operators</a:t>
            </a:r>
          </a:p>
          <a:p>
            <a:pPr marL="171450" indent="-171450">
              <a:buFontTx/>
              <a:buChar char="-"/>
            </a:pPr>
            <a:r>
              <a:rPr lang="en-GB" dirty="0"/>
              <a:t>Speak-up operator</a:t>
            </a:r>
            <a:r>
              <a:rPr lang="en-GB" baseline="0" dirty="0"/>
              <a:t> should have </a:t>
            </a:r>
            <a:r>
              <a:rPr lang="en-GB" dirty="0"/>
              <a:t>protocols and policies that specify rules for managers at different levels about how, when, and to whom within the organisation a concern raised by an employee must be escalated</a:t>
            </a:r>
          </a:p>
          <a:p>
            <a:pPr marL="171450" indent="-171450">
              <a:buFontTx/>
              <a:buChar char="-"/>
            </a:pPr>
            <a:r>
              <a:rPr lang="en-GB" dirty="0"/>
              <a:t>Operator</a:t>
            </a:r>
            <a:r>
              <a:rPr lang="en-GB" baseline="0" dirty="0"/>
              <a:t> should be a specialist role and not a ‘side job’ that is marginal and secondary to other daily duties. </a:t>
            </a:r>
            <a:endParaRPr lang="en-GB" dirty="0"/>
          </a:p>
          <a:p>
            <a:pPr marL="171450" indent="-171450">
              <a:buFontTx/>
              <a:buChar char="-"/>
            </a:pPr>
            <a:endParaRPr lang="en-GB" dirty="0"/>
          </a:p>
          <a:p>
            <a:pPr marL="0" indent="0">
              <a:buFontTx/>
              <a:buNone/>
            </a:pPr>
            <a:r>
              <a:rPr lang="en-GB" dirty="0"/>
              <a:t>Be</a:t>
            </a:r>
            <a:r>
              <a:rPr lang="en-GB" baseline="0" dirty="0"/>
              <a:t> Responsive </a:t>
            </a:r>
          </a:p>
          <a:p>
            <a:pPr marL="171450" indent="-171450">
              <a:buFontTx/>
              <a:buChar char="-"/>
            </a:pPr>
            <a:r>
              <a:rPr lang="en-GB" baseline="0" dirty="0"/>
              <a:t>Respond to concerns, even if they first appear to be (or actually are) grievances </a:t>
            </a:r>
          </a:p>
          <a:p>
            <a:pPr marL="171450" indent="-171450">
              <a:buFontTx/>
              <a:buChar char="-"/>
            </a:pPr>
            <a:r>
              <a:rPr lang="en-GB" baseline="0" dirty="0"/>
              <a:t>Investigate concerns, at least conduct some preliminary investigation to see if the matter requires further attention </a:t>
            </a:r>
          </a:p>
          <a:p>
            <a:pPr marL="171450" indent="-171450">
              <a:buFontTx/>
              <a:buChar char="-"/>
            </a:pPr>
            <a:r>
              <a:rPr lang="en-GB" baseline="0" dirty="0"/>
              <a:t>Communicate at every step (where possible) </a:t>
            </a:r>
          </a:p>
          <a:p>
            <a:pPr marL="171450" indent="-171450">
              <a:buFontTx/>
              <a:buChar char="-"/>
            </a:pPr>
            <a:r>
              <a:rPr lang="en-GB" baseline="0" dirty="0"/>
              <a:t>Intervene and stop the wrongdoing as early as possible </a:t>
            </a:r>
          </a:p>
          <a:p>
            <a:endParaRPr lang="en-GB" dirty="0"/>
          </a:p>
          <a:p>
            <a:r>
              <a:rPr lang="en-GB" dirty="0"/>
              <a:t>Barriers to</a:t>
            </a:r>
            <a:r>
              <a:rPr lang="en-GB" baseline="0" dirty="0"/>
              <a:t> Responsiveness</a:t>
            </a:r>
          </a:p>
          <a:p>
            <a:pPr marL="171450" indent="-171450">
              <a:buFontTx/>
              <a:buChar char="-"/>
            </a:pPr>
            <a:r>
              <a:rPr lang="en-GB" baseline="0" dirty="0"/>
              <a:t>I</a:t>
            </a:r>
            <a:r>
              <a:rPr lang="en-GB" dirty="0"/>
              <a:t>nability to share the results of an investigation due to legal limitations </a:t>
            </a:r>
          </a:p>
          <a:p>
            <a:pPr marL="171450" indent="-171450">
              <a:buFontTx/>
              <a:buChar char="-"/>
            </a:pPr>
            <a:r>
              <a:rPr lang="en-GB" dirty="0"/>
              <a:t>Not having the contact information of an anonymous whistleblower</a:t>
            </a:r>
          </a:p>
          <a:p>
            <a:pPr marL="171450" indent="-171450">
              <a:buFontTx/>
              <a:buChar char="-"/>
            </a:pPr>
            <a:r>
              <a:rPr lang="en-GB" dirty="0"/>
              <a:t>Invisibility of the response (e.g. sanctions) </a:t>
            </a:r>
          </a:p>
          <a:p>
            <a:pPr marL="171450" indent="-171450">
              <a:buFontTx/>
              <a:buChar char="-"/>
            </a:pPr>
            <a:endParaRPr lang="en-GB" dirty="0"/>
          </a:p>
          <a:p>
            <a:pPr marL="0" indent="0">
              <a:buFontTx/>
              <a:buNone/>
            </a:pPr>
            <a:r>
              <a:rPr lang="en-GB" dirty="0"/>
              <a:t>Strategies</a:t>
            </a:r>
            <a:r>
              <a:rPr lang="en-GB" baseline="0" dirty="0"/>
              <a:t> to circumvent barriers</a:t>
            </a:r>
          </a:p>
          <a:p>
            <a:pPr marL="171450" indent="-171450">
              <a:buFontTx/>
              <a:buChar char="-"/>
            </a:pPr>
            <a:r>
              <a:rPr lang="en-GB" dirty="0"/>
              <a:t>give them an indicative timescale of follow up activities </a:t>
            </a:r>
          </a:p>
          <a:p>
            <a:pPr marL="171450" indent="-171450">
              <a:buFontTx/>
              <a:buChar char="-"/>
            </a:pPr>
            <a:r>
              <a:rPr lang="en-GB" dirty="0"/>
              <a:t>inform them of legal limitations that prevent you from providing a detailed response.</a:t>
            </a:r>
          </a:p>
          <a:p>
            <a:pPr marL="171450" indent="-171450">
              <a:buFontTx/>
              <a:buChar char="-"/>
            </a:pPr>
            <a:r>
              <a:rPr lang="en-GB" dirty="0"/>
              <a:t>communicating widely about concerns that were not related to wrongdoing</a:t>
            </a:r>
          </a:p>
          <a:p>
            <a:pPr marL="171450" indent="-171450">
              <a:buFontTx/>
              <a:buChar char="-"/>
            </a:pPr>
            <a:r>
              <a:rPr lang="en-GB" dirty="0"/>
              <a:t>engaging with the voicing employee in finding a solution to the problem</a:t>
            </a:r>
          </a:p>
          <a:p>
            <a:pPr marL="171450" indent="-171450">
              <a:buFontTx/>
              <a:buChar char="-"/>
            </a:pPr>
            <a:r>
              <a:rPr lang="en-GB" dirty="0"/>
              <a:t>reporting on the aggregated speak-up events</a:t>
            </a:r>
          </a:p>
          <a:p>
            <a:pPr marL="171450" indent="-171450">
              <a:buFontTx/>
              <a:buChar char="-"/>
            </a:pPr>
            <a:r>
              <a:rPr lang="en-GB" dirty="0"/>
              <a:t>being responsive to concerns that do not lead to investigations or sanctions</a:t>
            </a:r>
          </a:p>
          <a:p>
            <a:pPr marL="171450" indent="-171450">
              <a:buFontTx/>
              <a:buChar char="-"/>
            </a:pPr>
            <a:endParaRPr lang="en-GB" baseline="0" dirty="0"/>
          </a:p>
          <a:p>
            <a:pPr marL="0" indent="0">
              <a:buFontTx/>
              <a:buNone/>
            </a:pPr>
            <a:r>
              <a:rPr lang="en-GB" baseline="0" dirty="0"/>
              <a:t>- </a:t>
            </a: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25</a:t>
            </a:fld>
            <a:endParaRPr lang="en-GB"/>
          </a:p>
        </p:txBody>
      </p:sp>
    </p:spTree>
    <p:extLst>
      <p:ext uri="{BB962C8B-B14F-4D97-AF65-F5344CB8AC3E}">
        <p14:creationId xmlns:p14="http://schemas.microsoft.com/office/powerpoint/2010/main" val="4280428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a:p>
            <a:pPr marL="0" indent="0">
              <a:buFontTx/>
              <a:buNone/>
            </a:pPr>
            <a:r>
              <a:rPr lang="en-GB" dirty="0"/>
              <a:t>Shape and Coordinate Attitudes </a:t>
            </a:r>
          </a:p>
          <a:p>
            <a:pPr marL="171450" indent="-171450">
              <a:buFontTx/>
              <a:buChar char="-"/>
            </a:pPr>
            <a:r>
              <a:rPr lang="en-GB" dirty="0"/>
              <a:t>continuously reinforce the message to managers at all levels that responding to concerns is part of their role</a:t>
            </a:r>
          </a:p>
          <a:p>
            <a:pPr marL="171450" indent="-171450">
              <a:buFontTx/>
              <a:buChar char="-"/>
            </a:pPr>
            <a:r>
              <a:rPr lang="en-GB" dirty="0"/>
              <a:t>restrict the discretion about how to respond to speak-up attempts</a:t>
            </a:r>
          </a:p>
          <a:p>
            <a:pPr marL="171450" indent="-171450">
              <a:buFontTx/>
              <a:buChar char="-"/>
            </a:pPr>
            <a:endParaRPr lang="en-GB" dirty="0"/>
          </a:p>
          <a:p>
            <a:pPr marL="0" indent="0">
              <a:buFontTx/>
              <a:buNone/>
            </a:pPr>
            <a:r>
              <a:rPr lang="en-GB" dirty="0"/>
              <a:t>Involve third parties whenever possible </a:t>
            </a:r>
          </a:p>
          <a:p>
            <a:pPr marL="171450" indent="-171450">
              <a:buFontTx/>
              <a:buChar char="-"/>
            </a:pPr>
            <a:r>
              <a:rPr lang="en-GB" dirty="0"/>
              <a:t>Union</a:t>
            </a:r>
          </a:p>
          <a:p>
            <a:pPr marL="171450" indent="-171450">
              <a:buFontTx/>
              <a:buChar char="-"/>
            </a:pPr>
            <a:endParaRPr lang="en-GB" dirty="0"/>
          </a:p>
          <a:p>
            <a:r>
              <a:rPr lang="en-GB" dirty="0"/>
              <a:t>Record all events</a:t>
            </a:r>
          </a:p>
          <a:p>
            <a:pPr marL="171450" indent="-171450">
              <a:buFontTx/>
              <a:buChar char="-"/>
            </a:pPr>
            <a:r>
              <a:rPr lang="en-GB" dirty="0"/>
              <a:t>Even events that don’t lead to investigation or sanction</a:t>
            </a:r>
          </a:p>
          <a:p>
            <a:pPr marL="171450" indent="-171450">
              <a:buFontTx/>
              <a:buChar char="-"/>
            </a:pPr>
            <a:r>
              <a:rPr lang="en-GB" dirty="0"/>
              <a:t>Useful for recognising patterns of concerns resulting from underlying problems.</a:t>
            </a:r>
          </a:p>
          <a:p>
            <a:pPr marL="171450" indent="-171450">
              <a:buFontTx/>
              <a:buChar char="-"/>
            </a:pPr>
            <a:r>
              <a:rPr lang="en-GB" dirty="0"/>
              <a:t>Useful for collecting data for training purposes</a:t>
            </a:r>
          </a:p>
          <a:p>
            <a:pPr marL="171450" indent="-171450">
              <a:buFontTx/>
              <a:buChar char="-"/>
            </a:pPr>
            <a:r>
              <a:rPr lang="en-GB" dirty="0"/>
              <a:t>Useful for monitoring speak-up climates and most-used channels</a:t>
            </a:r>
          </a:p>
          <a:p>
            <a:pPr marL="171450" indent="-171450">
              <a:buFontTx/>
              <a:buChar char="-"/>
            </a:pPr>
            <a:endParaRPr lang="en-GB" dirty="0"/>
          </a:p>
          <a:p>
            <a:pPr marL="0" indent="0">
              <a:buFontTx/>
              <a:buNone/>
            </a:pPr>
            <a:r>
              <a:rPr lang="en-GB" dirty="0"/>
              <a:t>Report</a:t>
            </a:r>
          </a:p>
          <a:p>
            <a:pPr marL="171450" indent="-171450">
              <a:buFontTx/>
              <a:buChar char="-"/>
            </a:pPr>
            <a:r>
              <a:rPr lang="en-GB" dirty="0"/>
              <a:t>publish aggregated numbers of speak-up events in the annual report</a:t>
            </a:r>
          </a:p>
          <a:p>
            <a:pPr marL="171450" indent="-171450">
              <a:buFontTx/>
              <a:buChar char="-"/>
            </a:pPr>
            <a:r>
              <a:rPr lang="en-GB" dirty="0"/>
              <a:t>Leads</a:t>
            </a:r>
            <a:r>
              <a:rPr lang="en-GB" baseline="0" dirty="0"/>
              <a:t> to p</a:t>
            </a:r>
            <a:r>
              <a:rPr lang="en-GB" dirty="0"/>
              <a:t>ositive interest from investors</a:t>
            </a:r>
          </a:p>
          <a:p>
            <a:pPr marL="171450" indent="-171450">
              <a:buFontTx/>
              <a:buChar char="-"/>
            </a:pPr>
            <a:r>
              <a:rPr lang="en-GB" dirty="0"/>
              <a:t>Promotes internal transparency</a:t>
            </a:r>
          </a:p>
          <a:p>
            <a:pPr marL="171450" indent="-171450">
              <a:buFontTx/>
              <a:buChar char="-"/>
            </a:pPr>
            <a:endParaRPr lang="en-GB" dirty="0"/>
          </a:p>
          <a:p>
            <a:pPr marL="0" indent="0">
              <a:buFontTx/>
              <a:buNone/>
            </a:pPr>
            <a:r>
              <a:rPr lang="en-GB" dirty="0"/>
              <a:t>Culture</a:t>
            </a:r>
          </a:p>
          <a:p>
            <a:pPr marL="171450" indent="-171450">
              <a:buFontTx/>
              <a:buChar char="-"/>
            </a:pPr>
            <a:r>
              <a:rPr lang="en-GB" dirty="0"/>
              <a:t>National/regional culture has an impact on how people prefer to speak up/which</a:t>
            </a:r>
            <a:r>
              <a:rPr lang="en-GB" baseline="0" dirty="0"/>
              <a:t> channels they use </a:t>
            </a:r>
          </a:p>
          <a:p>
            <a:pPr marL="171450" indent="-171450">
              <a:buFontTx/>
              <a:buChar char="-"/>
            </a:pPr>
            <a:endParaRPr lang="en-GB" baseline="0" dirty="0"/>
          </a:p>
          <a:p>
            <a:pPr marL="0" indent="0">
              <a:buFontTx/>
              <a:buNone/>
            </a:pPr>
            <a:r>
              <a:rPr lang="en-GB" baseline="0" dirty="0"/>
              <a:t>Multiple Languages</a:t>
            </a:r>
          </a:p>
          <a:p>
            <a:pPr marL="171450" indent="-171450">
              <a:buFontTx/>
              <a:buChar char="-"/>
            </a:pPr>
            <a:r>
              <a:rPr lang="en-GB" baseline="0" dirty="0"/>
              <a:t>Essential for MNEs </a:t>
            </a:r>
          </a:p>
          <a:p>
            <a:pPr marL="171450" indent="-171450">
              <a:buFontTx/>
              <a:buChar char="-"/>
            </a:pPr>
            <a:r>
              <a:rPr lang="en-GB" baseline="0" dirty="0"/>
              <a:t>Allows for choice of local or shared language to be used for increased communication </a:t>
            </a:r>
            <a:endParaRPr lang="en-GB" dirty="0"/>
          </a:p>
          <a:p>
            <a:pPr marL="171450" indent="-171450">
              <a:buFontTx/>
              <a:buChar char="-"/>
            </a:pPr>
            <a:r>
              <a:rPr lang="en-GB" dirty="0"/>
              <a:t>s and independent advice</a:t>
            </a:r>
            <a:r>
              <a:rPr lang="en-GB" baseline="0" dirty="0"/>
              <a:t> lines </a:t>
            </a: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26</a:t>
            </a:fld>
            <a:endParaRPr lang="en-GB"/>
          </a:p>
        </p:txBody>
      </p:sp>
    </p:spTree>
    <p:extLst>
      <p:ext uri="{BB962C8B-B14F-4D97-AF65-F5344CB8AC3E}">
        <p14:creationId xmlns:p14="http://schemas.microsoft.com/office/powerpoint/2010/main" val="2214433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PCAW [now Protect] published best practice based on responses to their First 100 program:</a:t>
            </a:r>
            <a:r>
              <a:rPr lang="en-GB" baseline="0" dirty="0"/>
              <a:t> </a:t>
            </a:r>
            <a:endParaRPr lang="en-GB" dirty="0"/>
          </a:p>
          <a:p>
            <a:r>
              <a:rPr lang="en-GB" dirty="0"/>
              <a:t>http://www.pcaw.org.uk/content/5-latest/2-news/9-pcaw-launches-new-best-practice-guide-based-on-insight-from-first-100-signatories/PCAW_Best%20Practice%20FINAL.pdf</a:t>
            </a:r>
          </a:p>
          <a:p>
            <a:endParaRPr lang="en-GB" dirty="0"/>
          </a:p>
          <a:p>
            <a:r>
              <a:rPr lang="en-GB" dirty="0"/>
              <a:t>According</a:t>
            </a:r>
            <a:r>
              <a:rPr lang="en-GB" baseline="0" dirty="0"/>
              <a:t> to PCAW/ Protect, a good policy: </a:t>
            </a:r>
            <a:endParaRPr lang="en-GB" dirty="0"/>
          </a:p>
          <a:p>
            <a:pPr marL="171450" indent="-171450">
              <a:buFontTx/>
              <a:buChar char="-"/>
            </a:pPr>
            <a:r>
              <a:rPr lang="en-GB" dirty="0"/>
              <a:t>Identifies the types of concerns to which the procedure relates, giving examples relevant to the employee</a:t>
            </a:r>
          </a:p>
          <a:p>
            <a:pPr marL="171450" indent="-171450">
              <a:buFontTx/>
              <a:buChar char="-"/>
            </a:pPr>
            <a:r>
              <a:rPr lang="en-GB" dirty="0"/>
              <a:t>Includes a list of the persons within the organisation and external bodies, such as regulators, with whom workers can raise concerns; Provides an assurance to the worker that he/she will not suffer detriment for having raised a concern, unless it is later proved that the information provided by the worker was, to his or her knowledge, false</a:t>
            </a:r>
          </a:p>
          <a:p>
            <a:pPr marL="171450" indent="-171450">
              <a:buFontTx/>
              <a:buChar char="-"/>
            </a:pPr>
            <a:r>
              <a:rPr lang="en-GB" dirty="0"/>
              <a:t>Provides an assurance to the worker that his or her identity will be kept confidential if the worker so requests, unless disclosure is required by law</a:t>
            </a:r>
          </a:p>
          <a:p>
            <a:pPr marL="171450" indent="-171450">
              <a:buFontTx/>
              <a:buChar char="-"/>
            </a:pPr>
            <a:r>
              <a:rPr lang="en-GB" dirty="0"/>
              <a:t>Requires that the worker raising a concern be told:</a:t>
            </a:r>
          </a:p>
          <a:p>
            <a:pPr marL="628650" lvl="1" indent="-171450">
              <a:buFontTx/>
              <a:buChar char="-"/>
            </a:pPr>
            <a:r>
              <a:rPr lang="en-GB" dirty="0"/>
              <a:t>how the concern will be handled, </a:t>
            </a:r>
          </a:p>
          <a:p>
            <a:pPr marL="628650" lvl="1" indent="-171450">
              <a:buFontTx/>
              <a:buChar char="-"/>
            </a:pPr>
            <a:r>
              <a:rPr lang="en-GB" dirty="0"/>
              <a:t>an estimate of how long the investigation will take, </a:t>
            </a:r>
          </a:p>
          <a:p>
            <a:pPr marL="628650" lvl="1" indent="-171450">
              <a:buFontTx/>
              <a:buChar char="-"/>
            </a:pPr>
            <a:r>
              <a:rPr lang="en-GB" dirty="0"/>
              <a:t>the outcome of the investigation (where appropriate), </a:t>
            </a:r>
          </a:p>
          <a:p>
            <a:pPr marL="628650" lvl="1" indent="-171450">
              <a:buFontTx/>
              <a:buChar char="-"/>
            </a:pPr>
            <a:r>
              <a:rPr lang="en-GB" dirty="0"/>
              <a:t>that if the worker believes he/she is suffering detriment for raising a concern he/she should report this, </a:t>
            </a:r>
          </a:p>
          <a:p>
            <a:pPr marL="628650" lvl="1" indent="-171450">
              <a:buFontTx/>
              <a:buChar char="-"/>
            </a:pPr>
            <a:r>
              <a:rPr lang="en-GB" dirty="0"/>
              <a:t>and that he/she is entitled to independent advice; </a:t>
            </a:r>
          </a:p>
          <a:p>
            <a:r>
              <a:rPr lang="en-GB" dirty="0"/>
              <a:t>Includes sanctions for those who subject an individual to detriment because he/she has raised a concern. </a:t>
            </a:r>
          </a:p>
          <a:p>
            <a:endParaRPr lang="en-GB" dirty="0"/>
          </a:p>
          <a:p>
            <a:r>
              <a:rPr lang="en-GB" dirty="0"/>
              <a:t>Beyond having written procedures which are promoted among staff, organisations should ensure that there is sufficient oversight of the arrangements. An organisation following the Code of Practice: </a:t>
            </a:r>
          </a:p>
          <a:p>
            <a:pPr marL="171450" indent="-171450">
              <a:buFontTx/>
              <a:buChar char="-"/>
            </a:pPr>
            <a:r>
              <a:rPr lang="en-GB" dirty="0"/>
              <a:t>Identifies how and when concerns should be recorded; </a:t>
            </a:r>
          </a:p>
          <a:p>
            <a:pPr marL="171450" indent="-171450">
              <a:buFontTx/>
              <a:buChar char="-"/>
            </a:pPr>
            <a:r>
              <a:rPr lang="en-GB" dirty="0"/>
              <a:t>Ensures, through training at all levels, the effective implementation of the whistleblowing arrangements; </a:t>
            </a:r>
          </a:p>
          <a:p>
            <a:pPr marL="171450" indent="-171450">
              <a:buFontTx/>
              <a:buChar char="-"/>
            </a:pPr>
            <a:r>
              <a:rPr lang="en-GB" dirty="0"/>
              <a:t>Identifies the person with overall responsibility for the effective implementation of the whistleblowing arrangements; </a:t>
            </a:r>
          </a:p>
          <a:p>
            <a:pPr marL="171450" indent="-171450">
              <a:buFontTx/>
              <a:buChar char="-"/>
            </a:pPr>
            <a:r>
              <a:rPr lang="en-GB" dirty="0"/>
              <a:t>Makes provision for the independent oversight of whistleblowing arrangements by the Board, the Audit or Risk Committees or an equivalent body; </a:t>
            </a:r>
          </a:p>
          <a:p>
            <a:pPr marL="171450" indent="-171450">
              <a:buFontTx/>
              <a:buChar char="-"/>
            </a:pPr>
            <a:r>
              <a:rPr lang="en-GB" dirty="0"/>
              <a:t>When publishing annual reports, includes information about the effectiveness of whistleblowing arrangements. This should include staff awareness, trust and confidence in the arrangements; the number and types of concerns raised; and any relevant litigation</a:t>
            </a:r>
          </a:p>
          <a:p>
            <a:pPr marL="171450" indent="-171450">
              <a:buFontTx/>
              <a:buChar char="-"/>
            </a:pPr>
            <a:endParaRPr lang="en-GB" dirty="0"/>
          </a:p>
          <a:p>
            <a:pPr marL="171450" indent="-171450">
              <a:buFontTx/>
              <a:buChar char="-"/>
            </a:pPr>
            <a:endParaRPr lang="en-GB" dirty="0"/>
          </a:p>
          <a:p>
            <a:pPr marL="0" indent="0">
              <a:buFontTx/>
              <a:buNone/>
            </a:pPr>
            <a:r>
              <a:rPr lang="en-GB" dirty="0"/>
              <a:t>Once an organisation has put whistleblowing arrangements in place and established effective oversight, it is vital to review these arrangements periodically. Under the Code of Practice these reviews should consider: </a:t>
            </a:r>
          </a:p>
          <a:p>
            <a:pPr marL="171450" indent="-171450">
              <a:buFontTx/>
              <a:buChar char="-"/>
            </a:pPr>
            <a:r>
              <a:rPr lang="en-GB" dirty="0"/>
              <a:t>The number and types of concerns raised and the outcomes of investigations; </a:t>
            </a:r>
          </a:p>
          <a:p>
            <a:pPr marL="171450" indent="-171450">
              <a:buFontTx/>
              <a:buChar char="-"/>
            </a:pPr>
            <a:r>
              <a:rPr lang="en-GB" dirty="0"/>
              <a:t>Feedback from individuals who have used the arrangements; </a:t>
            </a:r>
          </a:p>
          <a:p>
            <a:pPr marL="171450" indent="-171450">
              <a:buFontTx/>
              <a:buChar char="-"/>
            </a:pPr>
            <a:r>
              <a:rPr lang="en-GB" dirty="0"/>
              <a:t>Any complaints of victimisation or failure to maintain confidentiality; </a:t>
            </a:r>
          </a:p>
          <a:p>
            <a:pPr marL="171450" indent="-171450">
              <a:buFontTx/>
              <a:buChar char="-"/>
            </a:pPr>
            <a:r>
              <a:rPr lang="en-GB" dirty="0"/>
              <a:t>A review of other existing reporting mechanisms, such as fraud, incident reporting or health and safety reports; </a:t>
            </a:r>
          </a:p>
          <a:p>
            <a:pPr marL="171450" indent="-171450">
              <a:buFontTx/>
              <a:buChar char="-"/>
            </a:pPr>
            <a:r>
              <a:rPr lang="en-GB" dirty="0"/>
              <a:t>A review of other adverse incidents that could have been identified by staff (e.g. consumer complaints, publicity or wrongdoing identified by third parties); </a:t>
            </a:r>
          </a:p>
          <a:p>
            <a:pPr marL="171450" indent="-171450">
              <a:buFontTx/>
              <a:buChar char="-"/>
            </a:pPr>
            <a:r>
              <a:rPr lang="en-GB" dirty="0"/>
              <a:t>A review of any relevant litigation; </a:t>
            </a:r>
          </a:p>
          <a:p>
            <a:pPr marL="171450" indent="-171450">
              <a:buFontTx/>
              <a:buChar char="-"/>
            </a:pPr>
            <a:r>
              <a:rPr lang="en-GB" dirty="0"/>
              <a:t>A review of staff awareness, trust and confidence in the arrangements. </a:t>
            </a:r>
          </a:p>
        </p:txBody>
      </p:sp>
      <p:sp>
        <p:nvSpPr>
          <p:cNvPr id="4" name="Slide Number Placeholder 3"/>
          <p:cNvSpPr>
            <a:spLocks noGrp="1"/>
          </p:cNvSpPr>
          <p:nvPr>
            <p:ph type="sldNum" sz="quarter" idx="10"/>
          </p:nvPr>
        </p:nvSpPr>
        <p:spPr/>
        <p:txBody>
          <a:bodyPr/>
          <a:lstStyle/>
          <a:p>
            <a:fld id="{8439AA18-3A9D-42E7-9126-79D4C8EAC32B}" type="slidenum">
              <a:rPr lang="en-GB" smtClean="0"/>
              <a:pPr/>
              <a:t>27</a:t>
            </a:fld>
            <a:endParaRPr lang="en-GB"/>
          </a:p>
        </p:txBody>
      </p:sp>
    </p:spTree>
    <p:extLst>
      <p:ext uri="{BB962C8B-B14F-4D97-AF65-F5344CB8AC3E}">
        <p14:creationId xmlns:p14="http://schemas.microsoft.com/office/powerpoint/2010/main" val="2236030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Organization</a:t>
            </a:r>
          </a:p>
          <a:p>
            <a:pPr lvl="1"/>
            <a:r>
              <a:rPr lang="en-GB" dirty="0"/>
              <a:t>Prevents Financial Loss</a:t>
            </a:r>
          </a:p>
          <a:p>
            <a:pPr lvl="1"/>
            <a:r>
              <a:rPr lang="en-GB" dirty="0"/>
              <a:t>Prevents reputational loss</a:t>
            </a:r>
          </a:p>
          <a:p>
            <a:pPr lvl="1"/>
            <a:r>
              <a:rPr lang="en-GB" dirty="0"/>
              <a:t>Saves time and money on legal battles</a:t>
            </a:r>
          </a:p>
          <a:p>
            <a:pPr lvl="1"/>
            <a:r>
              <a:rPr lang="en-GB" dirty="0"/>
              <a:t>Creates organisational trust</a:t>
            </a:r>
          </a:p>
          <a:p>
            <a:endParaRPr lang="en-GB" dirty="0"/>
          </a:p>
          <a:p>
            <a:r>
              <a:rPr lang="en-GB" dirty="0"/>
              <a:t>Employee</a:t>
            </a:r>
          </a:p>
          <a:p>
            <a:pPr marL="171450" indent="-171450">
              <a:buFontTx/>
              <a:buChar char="-"/>
            </a:pPr>
            <a:r>
              <a:rPr lang="en-GB" baseline="0" dirty="0"/>
              <a:t>Prevents retaliation </a:t>
            </a:r>
          </a:p>
          <a:p>
            <a:pPr marL="171450" indent="-171450">
              <a:buFontTx/>
              <a:buChar char="-"/>
            </a:pPr>
            <a:r>
              <a:rPr lang="en-GB" baseline="0" dirty="0"/>
              <a:t>Makes reporting more effective (stops the wrongdoing sooner) </a:t>
            </a:r>
          </a:p>
          <a:p>
            <a:pPr marL="171450" indent="-171450">
              <a:buFontTx/>
              <a:buChar char="-"/>
            </a:pPr>
            <a:endParaRPr lang="en-GB" baseline="0" dirty="0"/>
          </a:p>
          <a:p>
            <a:pPr marL="0" indent="0">
              <a:buFontTx/>
              <a:buNone/>
            </a:pPr>
            <a:r>
              <a:rPr lang="en-GB" baseline="0" dirty="0"/>
              <a:t>Society</a:t>
            </a:r>
          </a:p>
          <a:p>
            <a:pPr marL="171450" indent="-171450">
              <a:buFontTx/>
              <a:buChar char="-"/>
            </a:pPr>
            <a:r>
              <a:rPr lang="en-GB" dirty="0"/>
              <a:t>Protects public interest</a:t>
            </a:r>
          </a:p>
          <a:p>
            <a:pPr marL="171450" indent="-171450">
              <a:buFontTx/>
              <a:buChar char="-"/>
            </a:pPr>
            <a:r>
              <a:rPr lang="en-GB" dirty="0"/>
              <a:t>. Maintains trustworthy institutions</a:t>
            </a:r>
          </a:p>
        </p:txBody>
      </p:sp>
      <p:sp>
        <p:nvSpPr>
          <p:cNvPr id="4" name="Slide Number Placeholder 3"/>
          <p:cNvSpPr>
            <a:spLocks noGrp="1"/>
          </p:cNvSpPr>
          <p:nvPr>
            <p:ph type="sldNum" sz="quarter" idx="10"/>
          </p:nvPr>
        </p:nvSpPr>
        <p:spPr/>
        <p:txBody>
          <a:bodyPr/>
          <a:lstStyle/>
          <a:p>
            <a:fld id="{8439AA18-3A9D-42E7-9126-79D4C8EAC32B}" type="slidenum">
              <a:rPr lang="en-GB" smtClean="0"/>
              <a:pPr/>
              <a:t>28</a:t>
            </a:fld>
            <a:endParaRPr lang="en-GB"/>
          </a:p>
        </p:txBody>
      </p:sp>
    </p:spTree>
    <p:extLst>
      <p:ext uri="{BB962C8B-B14F-4D97-AF65-F5344CB8AC3E}">
        <p14:creationId xmlns:p14="http://schemas.microsoft.com/office/powerpoint/2010/main" val="667248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that ‘responsiveness’, or the assumed willingness of the assumed target of the information to listen and respond, is an important influence in whether someone will speak out in the first place, and whether the outcome is successful (Burris 2012, Rothschild &amp; </a:t>
            </a:r>
            <a:r>
              <a:rPr lang="en-US" dirty="0" err="1"/>
              <a:t>Miethe</a:t>
            </a:r>
            <a:r>
              <a:rPr lang="en-US" dirty="0"/>
              <a:t> 1999). </a:t>
            </a:r>
          </a:p>
          <a:p>
            <a:endParaRPr lang="en-GB" dirty="0"/>
          </a:p>
          <a:p>
            <a:r>
              <a:rPr lang="en-GB" dirty="0"/>
              <a:t>It is perceived response,</a:t>
            </a:r>
            <a:r>
              <a:rPr lang="en-GB" baseline="0" dirty="0"/>
              <a:t> and not actual response that matters </a:t>
            </a:r>
          </a:p>
          <a:p>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29</a:t>
            </a:fld>
            <a:endParaRPr lang="en-GB"/>
          </a:p>
        </p:txBody>
      </p:sp>
    </p:spTree>
    <p:extLst>
      <p:ext uri="{BB962C8B-B14F-4D97-AF65-F5344CB8AC3E}">
        <p14:creationId xmlns:p14="http://schemas.microsoft.com/office/powerpoint/2010/main" val="1184860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Anonymous concerns </a:t>
            </a:r>
          </a:p>
          <a:p>
            <a:pPr marL="171450" indent="-171450">
              <a:buFontTx/>
              <a:buChar char="-"/>
            </a:pPr>
            <a:r>
              <a:rPr lang="en-GB" dirty="0"/>
              <a:t>If the</a:t>
            </a:r>
            <a:r>
              <a:rPr lang="en-GB" baseline="0" dirty="0"/>
              <a:t> identity of the person making the speak up is not known, it is hard to communicate updates, progress or results unless the organization wants to broadcast the issue to all employees, which is sometimes not feasible. </a:t>
            </a:r>
          </a:p>
          <a:p>
            <a:pPr marL="171450" indent="-171450">
              <a:buFontTx/>
              <a:buChar char="-"/>
            </a:pPr>
            <a:r>
              <a:rPr lang="en-GB" baseline="0" dirty="0"/>
              <a:t>Anonymous concerns are often reported through a made up email address, and the sender does not check it again after communicating the issue, even if the recipient responds. </a:t>
            </a:r>
          </a:p>
          <a:p>
            <a:pPr marL="171450" indent="-171450">
              <a:buFontTx/>
              <a:buChar char="-"/>
            </a:pPr>
            <a:r>
              <a:rPr lang="en-GB" baseline="0" dirty="0"/>
              <a:t>If the concern is raised anonymously through a hotline, there is no signalling that the report was even received by the company. </a:t>
            </a:r>
          </a:p>
          <a:p>
            <a:pPr marL="0" indent="0">
              <a:buFontTx/>
              <a:buNone/>
            </a:pPr>
            <a:endParaRPr lang="en-GB" baseline="0" dirty="0"/>
          </a:p>
          <a:p>
            <a:pPr marL="0" indent="0">
              <a:buFontTx/>
              <a:buNone/>
            </a:pPr>
            <a:r>
              <a:rPr lang="en-GB" baseline="0" dirty="0"/>
              <a:t>Legal Limitations </a:t>
            </a:r>
          </a:p>
          <a:p>
            <a:pPr marL="171450" indent="-171450">
              <a:buFontTx/>
              <a:buChar char="-"/>
            </a:pPr>
            <a:r>
              <a:rPr lang="en-GB" baseline="0" dirty="0"/>
              <a:t>Data protection and Privacy Laws require that personal data is protected, and this limits the amount of communication that can happen around certain disclosures </a:t>
            </a:r>
          </a:p>
          <a:p>
            <a:pPr marL="171450" indent="-171450">
              <a:buFontTx/>
              <a:buChar char="-"/>
            </a:pPr>
            <a:r>
              <a:rPr lang="en-GB" baseline="0" dirty="0"/>
              <a:t>Conveying details can inhibit legal proceedings against a wrongdoer </a:t>
            </a:r>
          </a:p>
          <a:p>
            <a:pPr marL="171450" indent="-171450">
              <a:buFontTx/>
              <a:buChar char="-"/>
            </a:pPr>
            <a:r>
              <a:rPr lang="en-GB" baseline="0" dirty="0"/>
              <a:t>If the speak-up is mistaken, defamation laws also prevent communicating details as the wrongdoer my be easily identified. </a:t>
            </a:r>
          </a:p>
          <a:p>
            <a:pPr marL="171450" indent="-171450">
              <a:buFontTx/>
              <a:buChar char="-"/>
            </a:pPr>
            <a:endParaRPr lang="en-GB" baseline="0" dirty="0"/>
          </a:p>
          <a:p>
            <a:pPr marL="0" indent="0">
              <a:buFontTx/>
              <a:buNone/>
            </a:pPr>
            <a:r>
              <a:rPr lang="en-GB" baseline="0" dirty="0"/>
              <a:t>Invisibility of Response </a:t>
            </a:r>
          </a:p>
          <a:p>
            <a:pPr marL="171450" indent="-171450">
              <a:buFontTx/>
              <a:buChar char="-"/>
            </a:pPr>
            <a:r>
              <a:rPr lang="en-GB" baseline="0" dirty="0"/>
              <a:t>Particularly with anonymous disclosures, if there is no way to get in touch, the response may not be known (such as reprimand or disciplinary action against </a:t>
            </a:r>
            <a:r>
              <a:rPr lang="en-GB" baseline="0" dirty="0" err="1"/>
              <a:t>wrongdoes</a:t>
            </a:r>
            <a:r>
              <a:rPr lang="en-GB" baseline="0" dirty="0"/>
              <a:t>) </a:t>
            </a:r>
          </a:p>
          <a:p>
            <a:pPr marL="171450" indent="-171450">
              <a:buFontTx/>
              <a:buChar char="-"/>
            </a:pPr>
            <a:r>
              <a:rPr lang="en-US" sz="1200" kern="1200" dirty="0">
                <a:solidFill>
                  <a:schemeClr val="tx1"/>
                </a:solidFill>
                <a:effectLst/>
                <a:latin typeface="+mn-lt"/>
                <a:ea typeface="+mn-ea"/>
                <a:cs typeface="+mn-cs"/>
              </a:rPr>
              <a:t>it is the </a:t>
            </a:r>
            <a:r>
              <a:rPr lang="en-US" sz="1200" i="1" kern="1200" dirty="0">
                <a:solidFill>
                  <a:schemeClr val="tx1"/>
                </a:solidFill>
                <a:effectLst/>
                <a:latin typeface="+mn-lt"/>
                <a:ea typeface="+mn-ea"/>
                <a:cs typeface="+mn-cs"/>
              </a:rPr>
              <a:t>perceived</a:t>
            </a:r>
            <a:r>
              <a:rPr lang="en-US" sz="1200" kern="1200" dirty="0">
                <a:solidFill>
                  <a:schemeClr val="tx1"/>
                </a:solidFill>
                <a:effectLst/>
                <a:latin typeface="+mn-lt"/>
                <a:ea typeface="+mn-ea"/>
                <a:cs typeface="+mn-cs"/>
              </a:rPr>
              <a:t> response rather than the real response that matters for individual and collective sense making </a:t>
            </a:r>
            <a:endParaRPr lang="en-GB" baseline="0" dirty="0"/>
          </a:p>
          <a:p>
            <a:pPr marL="0" indent="0">
              <a:buFontTx/>
              <a:buNone/>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30</a:t>
            </a:fld>
            <a:endParaRPr lang="en-GB"/>
          </a:p>
        </p:txBody>
      </p:sp>
    </p:spTree>
    <p:extLst>
      <p:ext uri="{BB962C8B-B14F-4D97-AF65-F5344CB8AC3E}">
        <p14:creationId xmlns:p14="http://schemas.microsoft.com/office/powerpoint/2010/main" val="4274531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Strategies</a:t>
            </a:r>
            <a:r>
              <a:rPr lang="en-GB" baseline="0" dirty="0"/>
              <a:t> to circumvent barriers</a:t>
            </a:r>
          </a:p>
          <a:p>
            <a:pPr marL="171450" indent="-171450">
              <a:buFontTx/>
              <a:buChar char="-"/>
            </a:pPr>
            <a:r>
              <a:rPr lang="en-GB" dirty="0"/>
              <a:t>Where possible, give them an indicative timescale of follow up activities </a:t>
            </a:r>
          </a:p>
          <a:p>
            <a:pPr marL="171450" indent="-171450">
              <a:buFontTx/>
              <a:buChar char="-"/>
            </a:pPr>
            <a:r>
              <a:rPr lang="en-GB" dirty="0"/>
              <a:t>inform them of legal limitations that prevent you from providing a detailed response.</a:t>
            </a:r>
          </a:p>
          <a:p>
            <a:pPr marL="171450" indent="-171450">
              <a:buFontTx/>
              <a:buChar char="-"/>
            </a:pPr>
            <a:r>
              <a:rPr lang="en-GB" dirty="0"/>
              <a:t>communicating widely about concerns that were not related to wrongdoing- an example of this</a:t>
            </a:r>
            <a:r>
              <a:rPr lang="en-GB" baseline="0" dirty="0"/>
              <a:t> was a CEO who had a blog on the company intranet where he responded to anonymous concerns and questions </a:t>
            </a:r>
            <a:endParaRPr lang="en-GB" dirty="0"/>
          </a:p>
          <a:p>
            <a:pPr marL="171450" indent="-171450">
              <a:buFontTx/>
              <a:buChar char="-"/>
            </a:pPr>
            <a:r>
              <a:rPr lang="en-GB" dirty="0"/>
              <a:t>engaging with the voicing employee in finding a solution to the problem</a:t>
            </a:r>
          </a:p>
          <a:p>
            <a:pPr marL="171450" indent="-171450">
              <a:buFontTx/>
              <a:buChar char="-"/>
            </a:pPr>
            <a:r>
              <a:rPr lang="en-GB" dirty="0"/>
              <a:t>reporting on the aggregated speak-up events</a:t>
            </a:r>
          </a:p>
          <a:p>
            <a:endParaRPr lang="en-GB" dirty="0"/>
          </a:p>
          <a:p>
            <a:r>
              <a:rPr lang="en-GB" dirty="0" err="1"/>
              <a:t>PCaW</a:t>
            </a:r>
            <a:r>
              <a:rPr lang="en-GB" dirty="0"/>
              <a:t>/ Protect Best Practice tips: </a:t>
            </a:r>
          </a:p>
          <a:p>
            <a:pPr marL="171450" indent="-171450">
              <a:buFontTx/>
              <a:buChar char="-"/>
            </a:pPr>
            <a:r>
              <a:rPr lang="en-GB" dirty="0"/>
              <a:t>Encourage openness: openness makes it easier for the employer to assess the issue, work out how to investigate the matter and obtain more information. </a:t>
            </a:r>
          </a:p>
          <a:p>
            <a:pPr marL="171450" indent="-171450">
              <a:buFontTx/>
              <a:buChar char="-"/>
            </a:pPr>
            <a:r>
              <a:rPr lang="en-GB" dirty="0"/>
              <a:t>Treat anonymous disclosures as a cultural barometer and, where possible, offer to handle the matter confidentially.  </a:t>
            </a:r>
          </a:p>
          <a:p>
            <a:pPr marL="171450" indent="-171450">
              <a:buFontTx/>
              <a:buChar char="-"/>
            </a:pPr>
            <a:r>
              <a:rPr lang="en-GB" dirty="0"/>
              <a:t>Confidence is key: handle the concerns you do get well. Staff will remember it and share the experience with colleagues.</a:t>
            </a:r>
          </a:p>
          <a:p>
            <a:pPr marL="171450" indent="-171450">
              <a:buFontTx/>
              <a:buChar char="-"/>
            </a:pPr>
            <a:r>
              <a:rPr lang="en-GB" dirty="0"/>
              <a:t>Build staff trust: written assurances alone are not enough. Use regular positive messaging from managers and practical examples of managers dealing sensitively with issues to build staff trust.</a:t>
            </a:r>
          </a:p>
          <a:p>
            <a:pPr marL="171450" indent="-171450">
              <a:buFontTx/>
              <a:buChar char="-"/>
            </a:pPr>
            <a:r>
              <a:rPr lang="en-GB" dirty="0"/>
              <a:t>Manage expectations: be realistic when managing expectations around confidentiality. In smaller organisations, where the staff member was the only witness, or where they have already made attempts to raise the concern elsewhere, maintaining confidentiality may not be possible. In these circumstances it is essential that you reiterate that reprisal will not be tolerated.</a:t>
            </a:r>
          </a:p>
          <a:p>
            <a:pPr marL="171450" indent="-171450">
              <a:buFontTx/>
              <a:buChar char="-"/>
            </a:pPr>
            <a:r>
              <a:rPr lang="en-GB" dirty="0"/>
              <a:t>Keep promises: if you do make promises, keep them. Explain if circumstances change. </a:t>
            </a:r>
          </a:p>
          <a:p>
            <a:pPr marL="171450" indent="-171450">
              <a:buFontTx/>
              <a:buChar char="-"/>
            </a:pPr>
            <a:r>
              <a:rPr lang="en-GB" dirty="0"/>
              <a:t>Support the whistleblower: acknowledge and respect any fear of reprisal. Give assurances that bullying or victimisation will not be tolerated and encourage staff to report it if it occurs. </a:t>
            </a:r>
          </a:p>
          <a:p>
            <a:pPr marL="171450" indent="-171450">
              <a:buFontTx/>
              <a:buChar char="-"/>
            </a:pPr>
            <a:r>
              <a:rPr lang="en-GB" dirty="0"/>
              <a:t>Be flexible and use common sense: what may be appropriate for one part of an organisation might not work in another</a:t>
            </a:r>
          </a:p>
          <a:p>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31</a:t>
            </a:fld>
            <a:endParaRPr lang="en-GB"/>
          </a:p>
        </p:txBody>
      </p:sp>
    </p:spTree>
    <p:extLst>
      <p:ext uri="{BB962C8B-B14F-4D97-AF65-F5344CB8AC3E}">
        <p14:creationId xmlns:p14="http://schemas.microsoft.com/office/powerpoint/2010/main" val="271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there</a:t>
            </a:r>
            <a:r>
              <a:rPr lang="en-GB" baseline="0" dirty="0"/>
              <a:t> is not agreement about the definition of whistleblowing, there are a few definitions that are frequently used. </a:t>
            </a:r>
          </a:p>
          <a:p>
            <a:pPr marL="171450" indent="-171450">
              <a:buFontTx/>
              <a:buChar char="-"/>
            </a:pPr>
            <a:r>
              <a:rPr lang="en-GB" baseline="0" dirty="0"/>
              <a:t>The first poses that any disclosure about wrongdoing counts as long as it is made to someone that can do something about it</a:t>
            </a:r>
          </a:p>
          <a:p>
            <a:pPr marL="628650" lvl="1" indent="-171450">
              <a:buFontTx/>
              <a:buChar char="-"/>
            </a:pPr>
            <a:r>
              <a:rPr lang="en-GB" baseline="0" dirty="0"/>
              <a:t>This definition allows for ‘successful whistleblowing’ where someone can speak up and the issue can be dealt with </a:t>
            </a:r>
          </a:p>
          <a:p>
            <a:pPr marL="628650" lvl="1" indent="-171450">
              <a:buFontTx/>
              <a:buChar char="-"/>
            </a:pPr>
            <a:r>
              <a:rPr lang="en-GB" baseline="0" dirty="0" err="1"/>
              <a:t>Eg</a:t>
            </a:r>
            <a:r>
              <a:rPr lang="en-GB" baseline="0" dirty="0"/>
              <a:t> compliance officers, auditors </a:t>
            </a:r>
            <a:r>
              <a:rPr lang="en-GB" baseline="0" dirty="0" err="1"/>
              <a:t>etc</a:t>
            </a:r>
            <a:r>
              <a:rPr lang="en-GB" baseline="0" dirty="0"/>
              <a:t> </a:t>
            </a:r>
          </a:p>
          <a:p>
            <a:pPr marL="171450" lvl="0" indent="-171450">
              <a:buFontTx/>
              <a:buChar char="-"/>
            </a:pPr>
            <a:r>
              <a:rPr lang="en-GB" baseline="0" dirty="0"/>
              <a:t>The second definition holds that it is not whistleblowing until there is a negative reaction from the organization, otherwise it is just business as usual. </a:t>
            </a:r>
          </a:p>
          <a:p>
            <a:pPr marL="628650" lvl="1" indent="-171450">
              <a:buFontTx/>
              <a:buChar char="-"/>
            </a:pPr>
            <a:r>
              <a:rPr lang="en-GB" baseline="0" dirty="0"/>
              <a:t>This seems to fit with whistleblowing in practice, a compliance officer that is just doing her job would rarely identify herself as a whistleblower. </a:t>
            </a:r>
          </a:p>
          <a:p>
            <a:pPr marL="0" lvl="0" indent="0">
              <a:buFontTx/>
              <a:buNone/>
            </a:pPr>
            <a:endParaRPr lang="en-GB" baseline="0" dirty="0"/>
          </a:p>
          <a:p>
            <a:pPr marL="0" lvl="0" indent="0">
              <a:buFontTx/>
              <a:buNone/>
            </a:pPr>
            <a:r>
              <a:rPr lang="en-GB" baseline="0" dirty="0"/>
              <a:t>The difference between these two definitions point to the whistleblower </a:t>
            </a:r>
            <a:r>
              <a:rPr lang="en-GB" i="1" baseline="0" dirty="0"/>
              <a:t>identity – </a:t>
            </a:r>
            <a:r>
              <a:rPr lang="en-GB" i="0" baseline="0" dirty="0"/>
              <a:t>on becomes a whistleblower when they realize/are told that they are one </a:t>
            </a:r>
          </a:p>
          <a:p>
            <a:pPr marL="0" lvl="0" indent="0">
              <a:buFontTx/>
              <a:buNone/>
            </a:pPr>
            <a:endParaRPr lang="en-GB" i="0" baseline="0" dirty="0"/>
          </a:p>
          <a:p>
            <a:pPr marL="0" lvl="0" indent="0">
              <a:buFontTx/>
              <a:buNone/>
            </a:pPr>
            <a:endParaRPr lang="en-GB" i="1" baseline="0"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4</a:t>
            </a:fld>
            <a:endParaRPr lang="en-GB"/>
          </a:p>
        </p:txBody>
      </p:sp>
    </p:spTree>
    <p:extLst>
      <p:ext uri="{BB962C8B-B14F-4D97-AF65-F5344CB8AC3E}">
        <p14:creationId xmlns:p14="http://schemas.microsoft.com/office/powerpoint/2010/main" val="1480204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Research has shown that in order for employees for express their concerns, </a:t>
            </a:r>
            <a:r>
              <a:rPr lang="en-GB" dirty="0" err="1"/>
              <a:t>fhey</a:t>
            </a:r>
            <a:r>
              <a:rPr lang="en-GB" dirty="0"/>
              <a:t> must believe that doing so will be both effective and not too personally costly {Ashford et </a:t>
            </a:r>
            <a:r>
              <a:rPr lang="en-GB" dirty="0" err="1"/>
              <a:t>aL</a:t>
            </a:r>
            <a:r>
              <a:rPr lang="en-GB" dirty="0"/>
              <a:t>, 1998; Miceli &amp; Near, 1992; </a:t>
            </a:r>
            <a:r>
              <a:rPr lang="en-GB" dirty="0" err="1"/>
              <a:t>Withey</a:t>
            </a:r>
            <a:r>
              <a:rPr lang="en-GB" dirty="0"/>
              <a:t> &amp; Cooper, 1989). </a:t>
            </a:r>
          </a:p>
          <a:p>
            <a:pPr marL="0" indent="0">
              <a:buFontTx/>
              <a:buNone/>
            </a:pPr>
            <a:endParaRPr lang="en-GB" dirty="0"/>
          </a:p>
          <a:p>
            <a:pPr marL="0" indent="0">
              <a:buFontTx/>
              <a:buNone/>
            </a:pPr>
            <a:r>
              <a:rPr lang="en-GB" dirty="0"/>
              <a:t>There are aspects of Organizational</a:t>
            </a:r>
            <a:r>
              <a:rPr lang="en-GB" baseline="0" dirty="0"/>
              <a:t> culture that lead to organizational silence and mistrust: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Organizational Silence (</a:t>
            </a:r>
            <a:r>
              <a:rPr lang="en-GB" sz="1200" dirty="0"/>
              <a:t>Morrison &amp; Milliken, 2000)- what creates a culture of silence </a:t>
            </a:r>
            <a:endParaRPr lang="en-GB" dirty="0"/>
          </a:p>
          <a:p>
            <a:pPr marL="171450" indent="-171450">
              <a:buFontTx/>
              <a:buChar char="-"/>
            </a:pPr>
            <a:r>
              <a:rPr lang="en-GB" dirty="0"/>
              <a:t>Managers' Fear of Negative Feedback</a:t>
            </a:r>
          </a:p>
          <a:p>
            <a:pPr marL="171450" indent="-171450">
              <a:buFontTx/>
              <a:buChar char="-"/>
            </a:pPr>
            <a:r>
              <a:rPr lang="en-GB" dirty="0"/>
              <a:t>Managers' Implicit Beliefs</a:t>
            </a:r>
          </a:p>
          <a:p>
            <a:pPr marL="171450" indent="-171450">
              <a:buFontTx/>
              <a:buChar char="-"/>
            </a:pPr>
            <a:r>
              <a:rPr lang="en-GB" dirty="0"/>
              <a:t>Conditions Fostering These Beliefs</a:t>
            </a:r>
          </a:p>
          <a:p>
            <a:pPr marL="171450" indent="-171450">
              <a:buFontTx/>
              <a:buChar char="-"/>
            </a:pPr>
            <a:r>
              <a:rPr lang="en-GB" dirty="0"/>
              <a:t>Organizational Structures, Policies, and Practices </a:t>
            </a:r>
          </a:p>
          <a:p>
            <a:pPr marL="171450" indent="-171450">
              <a:buFontTx/>
              <a:buChar char="-"/>
            </a:pPr>
            <a:r>
              <a:rPr lang="en-GB" dirty="0"/>
              <a:t>The Creation of Shared </a:t>
            </a:r>
            <a:r>
              <a:rPr lang="en-GB" dirty="0" err="1"/>
              <a:t>Percepfions</a:t>
            </a:r>
            <a:r>
              <a:rPr lang="en-GB" dirty="0"/>
              <a:t> via Collective </a:t>
            </a:r>
            <a:r>
              <a:rPr lang="en-GB" dirty="0" err="1"/>
              <a:t>Sensemaking</a:t>
            </a:r>
            <a:r>
              <a:rPr lang="en-GB" dirty="0"/>
              <a:t> </a:t>
            </a:r>
          </a:p>
          <a:p>
            <a:pPr marL="171450" indent="-171450">
              <a:buFontTx/>
              <a:buChar char="-"/>
            </a:pPr>
            <a:r>
              <a:rPr lang="en-GB" dirty="0"/>
              <a:t>Distortions in the </a:t>
            </a:r>
            <a:r>
              <a:rPr lang="en-GB" dirty="0" err="1"/>
              <a:t>Sensemaking</a:t>
            </a:r>
            <a:r>
              <a:rPr lang="en-GB" dirty="0"/>
              <a:t> Process</a:t>
            </a:r>
          </a:p>
          <a:p>
            <a:pPr marL="171450" indent="-171450">
              <a:buFontTx/>
              <a:buChar char="-"/>
            </a:pPr>
            <a:r>
              <a:rPr lang="en-GB" dirty="0" err="1"/>
              <a:t>Direcf</a:t>
            </a:r>
            <a:r>
              <a:rPr lang="en-GB" dirty="0"/>
              <a:t> </a:t>
            </a:r>
            <a:r>
              <a:rPr lang="en-GB" dirty="0" err="1"/>
              <a:t>Effecfs</a:t>
            </a:r>
            <a:r>
              <a:rPr lang="en-GB" dirty="0"/>
              <a:t> of Demographic Dissimilarity</a:t>
            </a:r>
          </a:p>
        </p:txBody>
      </p:sp>
      <p:sp>
        <p:nvSpPr>
          <p:cNvPr id="4" name="Slide Number Placeholder 3"/>
          <p:cNvSpPr>
            <a:spLocks noGrp="1"/>
          </p:cNvSpPr>
          <p:nvPr>
            <p:ph type="sldNum" sz="quarter" idx="10"/>
          </p:nvPr>
        </p:nvSpPr>
        <p:spPr/>
        <p:txBody>
          <a:bodyPr/>
          <a:lstStyle/>
          <a:p>
            <a:fld id="{8439AA18-3A9D-42E7-9126-79D4C8EAC32B}" type="slidenum">
              <a:rPr lang="en-GB" smtClean="0"/>
              <a:pPr/>
              <a:t>32</a:t>
            </a:fld>
            <a:endParaRPr lang="en-GB"/>
          </a:p>
        </p:txBody>
      </p:sp>
    </p:spTree>
    <p:extLst>
      <p:ext uri="{BB962C8B-B14F-4D97-AF65-F5344CB8AC3E}">
        <p14:creationId xmlns:p14="http://schemas.microsoft.com/office/powerpoint/2010/main" val="2504808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Morrison, E, &amp; Milliken, F 2000, 'Organizational silence: A barrier to change and development in a pluralistic world', </a:t>
            </a:r>
            <a:r>
              <a:rPr lang="en-GB" sz="1200" i="1" kern="1200" dirty="0">
                <a:solidFill>
                  <a:schemeClr val="tx1"/>
                </a:solidFill>
                <a:effectLst/>
                <a:latin typeface="+mn-lt"/>
                <a:ea typeface="+mn-ea"/>
                <a:cs typeface="+mn-cs"/>
              </a:rPr>
              <a:t>Academy Of Management Review</a:t>
            </a:r>
            <a:r>
              <a:rPr lang="en-GB" sz="1200" kern="1200" dirty="0">
                <a:solidFill>
                  <a:schemeClr val="tx1"/>
                </a:solidFill>
                <a:effectLst/>
                <a:latin typeface="+mn-lt"/>
                <a:ea typeface="+mn-ea"/>
                <a:cs typeface="+mn-cs"/>
              </a:rPr>
              <a:t>, 25, 4: 709</a:t>
            </a: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33</a:t>
            </a:fld>
            <a:endParaRPr lang="en-GB"/>
          </a:p>
        </p:txBody>
      </p:sp>
    </p:spTree>
    <p:extLst>
      <p:ext uri="{BB962C8B-B14F-4D97-AF65-F5344CB8AC3E}">
        <p14:creationId xmlns:p14="http://schemas.microsoft.com/office/powerpoint/2010/main" val="2931005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Morrison, E, &amp; Milliken, F 2000, 'Organizational silence: A barrier to change and development in a pluralistic world', </a:t>
            </a:r>
            <a:r>
              <a:rPr lang="en-GB" sz="1200" i="1" kern="1200" dirty="0">
                <a:solidFill>
                  <a:schemeClr val="tx1"/>
                </a:solidFill>
                <a:effectLst/>
                <a:latin typeface="+mn-lt"/>
                <a:ea typeface="+mn-ea"/>
                <a:cs typeface="+mn-cs"/>
              </a:rPr>
              <a:t>Academy Of Management Review</a:t>
            </a:r>
            <a:r>
              <a:rPr lang="en-GB" sz="1200" kern="1200" dirty="0">
                <a:solidFill>
                  <a:schemeClr val="tx1"/>
                </a:solidFill>
                <a:effectLst/>
                <a:latin typeface="+mn-lt"/>
                <a:ea typeface="+mn-ea"/>
                <a:cs typeface="+mn-cs"/>
              </a:rPr>
              <a:t>, 25, 4:</a:t>
            </a:r>
            <a:r>
              <a:rPr lang="en-GB" sz="1200" kern="1200" baseline="0" dirty="0">
                <a:solidFill>
                  <a:schemeClr val="tx1"/>
                </a:solidFill>
                <a:effectLst/>
                <a:latin typeface="+mn-lt"/>
                <a:ea typeface="+mn-ea"/>
                <a:cs typeface="+mn-cs"/>
              </a:rPr>
              <a:t> 718</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Impacts- </a:t>
            </a:r>
          </a:p>
          <a:p>
            <a:pPr marL="171450" indent="-171450">
              <a:buFontTx/>
              <a:buChar char="-"/>
            </a:pPr>
            <a:r>
              <a:rPr lang="en-GB" dirty="0"/>
              <a:t>Effects on Organizational Decision Making and</a:t>
            </a:r>
            <a:r>
              <a:rPr lang="en-GB" baseline="0" dirty="0"/>
              <a:t> </a:t>
            </a:r>
            <a:r>
              <a:rPr lang="en-GB" dirty="0"/>
              <a:t>Change Processes – decisions are better when</a:t>
            </a:r>
            <a:r>
              <a:rPr lang="en-GB" baseline="0" dirty="0"/>
              <a:t> there are multiple, diverse voice providing options </a:t>
            </a:r>
          </a:p>
          <a:p>
            <a:pPr marL="171450" indent="-171450">
              <a:buFontTx/>
              <a:buChar char="-"/>
            </a:pPr>
            <a:r>
              <a:rPr lang="en-GB" baseline="0" dirty="0"/>
              <a:t>Effects on Employee Cognitions, Attitudes, and </a:t>
            </a:r>
            <a:r>
              <a:rPr lang="en-GB" baseline="0" dirty="0" err="1"/>
              <a:t>Behavior</a:t>
            </a:r>
            <a:r>
              <a:rPr lang="en-GB" baseline="0" dirty="0"/>
              <a:t>- silence can lead to </a:t>
            </a:r>
            <a:r>
              <a:rPr lang="en-GB" sz="1200" b="0" i="0" u="none" strike="noStrike" kern="1200" baseline="0" dirty="0">
                <a:solidFill>
                  <a:schemeClr val="tx1"/>
                </a:solidFill>
                <a:latin typeface="+mn-lt"/>
                <a:ea typeface="+mn-ea"/>
                <a:cs typeface="+mn-cs"/>
              </a:rPr>
              <a:t>employees who feel they are not valued, employees who perceive they lack control, and employees who experience cognitive dissonance.</a:t>
            </a:r>
          </a:p>
          <a:p>
            <a:pPr marL="171450" indent="-171450">
              <a:buFontTx/>
              <a:buChar char="-"/>
            </a:pPr>
            <a:endParaRPr lang="en-GB" sz="1200" b="0" i="0" u="none" strike="noStrike" kern="1200" baseline="0" dirty="0">
              <a:solidFill>
                <a:schemeClr val="tx1"/>
              </a:solidFill>
              <a:latin typeface="+mn-lt"/>
              <a:ea typeface="+mn-ea"/>
              <a:cs typeface="+mn-cs"/>
            </a:endParaRPr>
          </a:p>
          <a:p>
            <a:pPr marL="171450" indent="-171450">
              <a:buFontTx/>
              <a:buChar char="-"/>
            </a:pPr>
            <a:endParaRPr lang="en-GB" sz="1200" b="0" i="0" u="none" strike="noStrike" kern="1200" baseline="0" dirty="0">
              <a:solidFill>
                <a:schemeClr val="tx1"/>
              </a:solidFill>
              <a:latin typeface="+mn-lt"/>
              <a:ea typeface="+mn-ea"/>
              <a:cs typeface="+mn-cs"/>
            </a:endParaRPr>
          </a:p>
          <a:p>
            <a:pPr marL="0" indent="0">
              <a:buFontTx/>
              <a:buNone/>
            </a:pPr>
            <a:r>
              <a:rPr lang="en-GB" sz="1200" b="0" i="0" u="none" strike="noStrike" kern="1200" baseline="0" dirty="0">
                <a:solidFill>
                  <a:schemeClr val="tx1"/>
                </a:solidFill>
                <a:latin typeface="+mn-lt"/>
                <a:ea typeface="+mn-ea"/>
                <a:cs typeface="+mn-cs"/>
              </a:rPr>
              <a:t>Cultivating ethical and open cultures (per </a:t>
            </a:r>
            <a:r>
              <a:rPr lang="en-GB" sz="1200" b="0" i="0" u="none" strike="noStrike" kern="1200" baseline="0" dirty="0" err="1">
                <a:solidFill>
                  <a:schemeClr val="tx1"/>
                </a:solidFill>
                <a:latin typeface="+mn-lt"/>
                <a:ea typeface="+mn-ea"/>
                <a:cs typeface="+mn-cs"/>
              </a:rPr>
              <a:t>Kaptein</a:t>
            </a:r>
            <a:r>
              <a:rPr lang="en-GB" sz="1200" b="0" i="0" u="none" strike="noStrike" kern="1200" baseline="0" dirty="0">
                <a:solidFill>
                  <a:schemeClr val="tx1"/>
                </a:solidFill>
                <a:latin typeface="+mn-lt"/>
                <a:ea typeface="+mn-ea"/>
                <a:cs typeface="+mn-cs"/>
              </a:rPr>
              <a:t>, see week 5) avoids this culture of silence and makes it safe for employees to speak up. </a:t>
            </a:r>
          </a:p>
          <a:p>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34</a:t>
            </a:fld>
            <a:endParaRPr lang="en-GB"/>
          </a:p>
        </p:txBody>
      </p:sp>
    </p:spTree>
    <p:extLst>
      <p:ext uri="{BB962C8B-B14F-4D97-AF65-F5344CB8AC3E}">
        <p14:creationId xmlns:p14="http://schemas.microsoft.com/office/powerpoint/2010/main" val="2946948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Collecting,</a:t>
            </a:r>
            <a:r>
              <a:rPr lang="en-GB" baseline="0" dirty="0"/>
              <a:t> documenting and using speak up data can be useful to organizations in many ways</a:t>
            </a:r>
          </a:p>
          <a:p>
            <a:pPr marL="171450" indent="-171450">
              <a:buFontTx/>
              <a:buChar char="-"/>
            </a:pPr>
            <a:r>
              <a:rPr lang="en-GB" baseline="0" dirty="0"/>
              <a:t>By recording information in a centralized way, it can become evident where patterns of issues arise</a:t>
            </a:r>
          </a:p>
          <a:p>
            <a:pPr marL="171450" indent="-171450">
              <a:buFontTx/>
              <a:buChar char="-"/>
            </a:pPr>
            <a:r>
              <a:rPr lang="en-GB" baseline="0" dirty="0"/>
              <a:t>This requires that issues raised are recorded even if there is no wrongdoing found </a:t>
            </a:r>
          </a:p>
          <a:p>
            <a:pPr marL="171450" indent="-171450">
              <a:buFontTx/>
              <a:buChar char="-"/>
            </a:pPr>
            <a:r>
              <a:rPr lang="en-GB" baseline="0" dirty="0"/>
              <a:t>Review of the data regularly will help these patterns emerge</a:t>
            </a:r>
          </a:p>
          <a:p>
            <a:pPr marL="171450" indent="-171450">
              <a:buFontTx/>
              <a:buChar char="-"/>
            </a:pPr>
            <a:r>
              <a:rPr lang="en-GB" baseline="0" dirty="0"/>
              <a:t>Corrective action, or just increased communication can help solve issues, create an open culture and help build trust </a:t>
            </a:r>
          </a:p>
          <a:p>
            <a:pPr marL="171450" indent="-171450">
              <a:buFontTx/>
              <a:buChar char="-"/>
            </a:pPr>
            <a:endParaRPr lang="en-GB" baseline="0" dirty="0"/>
          </a:p>
          <a:p>
            <a:pPr marL="0" indent="0">
              <a:buFontTx/>
              <a:buNone/>
            </a:pPr>
            <a:r>
              <a:rPr lang="en-GB" baseline="0" dirty="0"/>
              <a:t>Training</a:t>
            </a:r>
          </a:p>
          <a:p>
            <a:pPr marL="171450" indent="-171450">
              <a:buFontTx/>
              <a:buChar char="-"/>
            </a:pPr>
            <a:r>
              <a:rPr lang="en-GB" baseline="0" dirty="0"/>
              <a:t>By basing training on real issues (so long as it doesn’t implicate individuals) speak up operators get a better sense for how to handle speak-ups</a:t>
            </a:r>
          </a:p>
          <a:p>
            <a:pPr marL="171450" indent="-171450">
              <a:buFontTx/>
              <a:buChar char="-"/>
            </a:pPr>
            <a:r>
              <a:rPr lang="en-GB" baseline="0" dirty="0"/>
              <a:t>By seeing where repeat issues arise, speak-up operators can be trained on how to better handle specific types of speak ups </a:t>
            </a:r>
          </a:p>
          <a:p>
            <a:pPr marL="171450" indent="-171450">
              <a:buFontTx/>
              <a:buChar char="-"/>
            </a:pPr>
            <a:endParaRPr lang="en-GB" baseline="0" dirty="0"/>
          </a:p>
          <a:p>
            <a:pPr marL="0" indent="0">
              <a:buFontTx/>
              <a:buNone/>
            </a:pPr>
            <a:r>
              <a:rPr lang="en-GB" baseline="0" dirty="0"/>
              <a:t>Monitoring Climates and Channels </a:t>
            </a:r>
          </a:p>
          <a:p>
            <a:pPr marL="0" indent="0">
              <a:buFontTx/>
              <a:buNone/>
            </a:pPr>
            <a:r>
              <a:rPr lang="en-GB" baseline="0" dirty="0"/>
              <a:t>- By recording data, it can be seen which channels are being used and where resources are needed, it can also help signify cultural change, for example if at first employees use a hotline but later speak up in person to a manager, this may signal that the culture has changed and employees feel safe speaking up without retaliation </a:t>
            </a: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35</a:t>
            </a:fld>
            <a:endParaRPr lang="en-GB"/>
          </a:p>
        </p:txBody>
      </p:sp>
    </p:spTree>
    <p:extLst>
      <p:ext uri="{BB962C8B-B14F-4D97-AF65-F5344CB8AC3E}">
        <p14:creationId xmlns:p14="http://schemas.microsoft.com/office/powerpoint/2010/main" val="3640797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Mover</a:t>
            </a:r>
            <a:r>
              <a:rPr lang="en-GB" baseline="0" dirty="0"/>
              <a:t> Disadvantage</a:t>
            </a:r>
          </a:p>
          <a:p>
            <a:pPr marL="171450" indent="-171450">
              <a:buFontTx/>
              <a:buChar char="-"/>
            </a:pPr>
            <a:r>
              <a:rPr lang="en-GB" baseline="0" dirty="0"/>
              <a:t>By publishing speak up data an organization is making internal issues transparent to external stakeholders. If stakeholders are not used to this they may think issues are more dire than they are. </a:t>
            </a:r>
          </a:p>
          <a:p>
            <a:pPr marL="171450" indent="-171450">
              <a:buFontTx/>
              <a:buChar char="-"/>
            </a:pPr>
            <a:endParaRPr lang="en-GB" baseline="0" dirty="0"/>
          </a:p>
          <a:p>
            <a:pPr marL="0" indent="0">
              <a:buFontTx/>
              <a:buNone/>
            </a:pPr>
            <a:r>
              <a:rPr lang="en-GB" baseline="0" dirty="0"/>
              <a:t>Confusion</a:t>
            </a:r>
          </a:p>
          <a:p>
            <a:pPr marL="171450" indent="-171450">
              <a:buFontTx/>
              <a:buChar char="-"/>
            </a:pPr>
            <a:r>
              <a:rPr lang="en-GB" dirty="0"/>
              <a:t>Investors and stakeholders may not know how to react</a:t>
            </a:r>
            <a:r>
              <a:rPr lang="en-GB" baseline="0" dirty="0"/>
              <a:t> to speak-up information or may take it as a sign that there are grand problems in the organization </a:t>
            </a:r>
          </a:p>
          <a:p>
            <a:pPr marL="171450" indent="-171450">
              <a:buFontTx/>
              <a:buChar char="-"/>
            </a:pPr>
            <a:endParaRPr lang="en-GB" baseline="0" dirty="0"/>
          </a:p>
          <a:p>
            <a:pPr marL="0" indent="0">
              <a:buFontTx/>
              <a:buNone/>
            </a:pPr>
            <a:r>
              <a:rPr lang="en-GB" baseline="0" dirty="0"/>
              <a:t>Misinterpretation </a:t>
            </a:r>
          </a:p>
          <a:p>
            <a:pPr marL="0" indent="0">
              <a:buFontTx/>
              <a:buNone/>
            </a:pPr>
            <a:r>
              <a:rPr lang="en-GB" baseline="0" dirty="0"/>
              <a:t>- Results have to be interpreted: for example, if there is a drop in the number of speak-ups, does that mean that there are less issues? Or that the employees don’t trust the process. Simply recording the data won’t be able to tell you which is the case. </a:t>
            </a: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36</a:t>
            </a:fld>
            <a:endParaRPr lang="en-GB"/>
          </a:p>
        </p:txBody>
      </p:sp>
    </p:spTree>
    <p:extLst>
      <p:ext uri="{BB962C8B-B14F-4D97-AF65-F5344CB8AC3E}">
        <p14:creationId xmlns:p14="http://schemas.microsoft.com/office/powerpoint/2010/main" val="2858361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39AA18-3A9D-42E7-9126-79D4C8EAC32B}" type="slidenum">
              <a:rPr lang="en-GB" smtClean="0"/>
              <a:pPr/>
              <a:t>37</a:t>
            </a:fld>
            <a:endParaRPr lang="en-GB"/>
          </a:p>
        </p:txBody>
      </p:sp>
    </p:spTree>
    <p:extLst>
      <p:ext uri="{BB962C8B-B14F-4D97-AF65-F5344CB8AC3E}">
        <p14:creationId xmlns:p14="http://schemas.microsoft.com/office/powerpoint/2010/main" val="3040629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Devine, T. and </a:t>
            </a:r>
            <a:r>
              <a:rPr lang="en-GB" sz="1200" kern="1200" dirty="0" err="1">
                <a:solidFill>
                  <a:schemeClr val="tx1"/>
                </a:solidFill>
                <a:effectLst/>
                <a:latin typeface="+mn-lt"/>
                <a:ea typeface="+mn-ea"/>
                <a:cs typeface="+mn-cs"/>
              </a:rPr>
              <a:t>Maasarani</a:t>
            </a:r>
            <a:r>
              <a:rPr lang="en-GB" sz="1200" kern="1200" dirty="0">
                <a:solidFill>
                  <a:schemeClr val="tx1"/>
                </a:solidFill>
                <a:effectLst/>
                <a:latin typeface="+mn-lt"/>
                <a:ea typeface="+mn-ea"/>
                <a:cs typeface="+mn-cs"/>
              </a:rPr>
              <a:t>, T. (2011). </a:t>
            </a:r>
            <a:r>
              <a:rPr lang="en-GB" sz="1200" i="1" kern="1200" dirty="0">
                <a:solidFill>
                  <a:schemeClr val="tx1"/>
                </a:solidFill>
                <a:effectLst/>
                <a:latin typeface="+mn-lt"/>
                <a:ea typeface="+mn-ea"/>
                <a:cs typeface="+mn-cs"/>
              </a:rPr>
              <a:t>The Corporate </a:t>
            </a:r>
            <a:r>
              <a:rPr lang="en-GB" sz="1200" i="1" kern="1200" dirty="0" err="1">
                <a:solidFill>
                  <a:schemeClr val="tx1"/>
                </a:solidFill>
                <a:effectLst/>
                <a:latin typeface="+mn-lt"/>
                <a:ea typeface="+mn-ea"/>
                <a:cs typeface="+mn-cs"/>
              </a:rPr>
              <a:t>Whistleblower’s</a:t>
            </a:r>
            <a:r>
              <a:rPr lang="en-GB" sz="1200" i="1" kern="1200" dirty="0">
                <a:solidFill>
                  <a:schemeClr val="tx1"/>
                </a:solidFill>
                <a:effectLst/>
                <a:latin typeface="+mn-lt"/>
                <a:ea typeface="+mn-ea"/>
                <a:cs typeface="+mn-cs"/>
              </a:rPr>
              <a:t> Survival Guide</a:t>
            </a:r>
            <a:r>
              <a:rPr lang="en-GB" sz="1200" kern="1200" dirty="0">
                <a:solidFill>
                  <a:schemeClr val="tx1"/>
                </a:solidFill>
                <a:effectLst/>
                <a:latin typeface="+mn-lt"/>
                <a:ea typeface="+mn-ea"/>
                <a:cs typeface="+mn-cs"/>
              </a:rPr>
              <a:t>. Government Accountability Project: Washington, D.C.</a:t>
            </a:r>
            <a:endParaRPr lang="en-IE"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Munro, I. (2017). “Whistle-blowing and the politics of truth: Mobilizing ‘truth </a:t>
            </a:r>
            <a:r>
              <a:rPr lang="en-GB" sz="1200" kern="1200" dirty="0" err="1">
                <a:solidFill>
                  <a:schemeClr val="tx1"/>
                </a:solidFill>
                <a:effectLst/>
                <a:latin typeface="+mn-lt"/>
                <a:ea typeface="+mn-ea"/>
                <a:cs typeface="+mn-cs"/>
              </a:rPr>
              <a:t>grames</a:t>
            </a:r>
            <a:r>
              <a:rPr lang="en-GB" sz="1200" kern="1200" dirty="0">
                <a:solidFill>
                  <a:schemeClr val="tx1"/>
                </a:solidFill>
                <a:effectLst/>
                <a:latin typeface="+mn-lt"/>
                <a:ea typeface="+mn-ea"/>
                <a:cs typeface="+mn-cs"/>
              </a:rPr>
              <a:t>’ in the WikiLeaks case.” </a:t>
            </a:r>
            <a:r>
              <a:rPr lang="en-GB" sz="1200" i="1" kern="1200" dirty="0">
                <a:solidFill>
                  <a:schemeClr val="tx1"/>
                </a:solidFill>
                <a:effectLst/>
                <a:latin typeface="+mn-lt"/>
                <a:ea typeface="+mn-ea"/>
                <a:cs typeface="+mn-cs"/>
              </a:rPr>
              <a:t>Human Relations</a:t>
            </a:r>
            <a:r>
              <a:rPr lang="en-GB" sz="1200" kern="1200" dirty="0">
                <a:solidFill>
                  <a:schemeClr val="tx1"/>
                </a:solidFill>
                <a:effectLst/>
                <a:latin typeface="+mn-lt"/>
                <a:ea typeface="+mn-ea"/>
                <a:cs typeface="+mn-cs"/>
              </a:rPr>
              <a:t> 70(5): 519-543.</a:t>
            </a:r>
            <a:endParaRPr lang="en-IE" sz="1200" kern="1200" dirty="0">
              <a:solidFill>
                <a:schemeClr val="tx1"/>
              </a:solidFill>
              <a:effectLst/>
              <a:latin typeface="+mn-lt"/>
              <a:ea typeface="+mn-ea"/>
              <a:cs typeface="+mn-cs"/>
            </a:endParaRPr>
          </a:p>
          <a:p>
            <a:endParaRPr lang="en-US" dirty="0"/>
          </a:p>
          <a:p>
            <a:r>
              <a:rPr lang="en-US" dirty="0"/>
              <a:t>Advice from: Transparency International Ireland, Government Accountability Project</a:t>
            </a:r>
          </a:p>
        </p:txBody>
      </p:sp>
      <p:sp>
        <p:nvSpPr>
          <p:cNvPr id="4" name="Slide Number Placeholder 3"/>
          <p:cNvSpPr>
            <a:spLocks noGrp="1"/>
          </p:cNvSpPr>
          <p:nvPr>
            <p:ph type="sldNum" sz="quarter" idx="5"/>
          </p:nvPr>
        </p:nvSpPr>
        <p:spPr/>
        <p:txBody>
          <a:bodyPr/>
          <a:lstStyle/>
          <a:p>
            <a:fld id="{8439AA18-3A9D-42E7-9126-79D4C8EAC32B}" type="slidenum">
              <a:rPr lang="en-GB" smtClean="0"/>
              <a:pPr/>
              <a:t>38</a:t>
            </a:fld>
            <a:endParaRPr lang="en-GB"/>
          </a:p>
        </p:txBody>
      </p:sp>
    </p:spTree>
    <p:extLst>
      <p:ext uri="{BB962C8B-B14F-4D97-AF65-F5344CB8AC3E}">
        <p14:creationId xmlns:p14="http://schemas.microsoft.com/office/powerpoint/2010/main" val="185949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useful overview  of why we should care about whistleblowing</a:t>
            </a:r>
            <a:r>
              <a:rPr lang="en-GB" baseline="0" dirty="0"/>
              <a:t> </a:t>
            </a:r>
            <a:r>
              <a:rPr lang="en-GB" dirty="0"/>
              <a:t>see </a:t>
            </a:r>
            <a:r>
              <a:rPr lang="en-GB" sz="1200" b="0" i="0" kern="1200" dirty="0">
                <a:solidFill>
                  <a:schemeClr val="tx1"/>
                </a:solidFill>
                <a:effectLst/>
                <a:latin typeface="+mn-lt"/>
                <a:ea typeface="+mn-ea"/>
                <a:cs typeface="+mn-cs"/>
              </a:rPr>
              <a:t>Near, J, &amp; Miceli, M 2016, 'After the wrongdoing: What managers should know about whistleblowing', </a:t>
            </a:r>
            <a:r>
              <a:rPr lang="en-GB" sz="1200" b="0" i="1" kern="1200" dirty="0">
                <a:solidFill>
                  <a:schemeClr val="tx1"/>
                </a:solidFill>
                <a:effectLst/>
                <a:latin typeface="+mn-lt"/>
                <a:ea typeface="+mn-ea"/>
                <a:cs typeface="+mn-cs"/>
              </a:rPr>
              <a:t>Business Horizons</a:t>
            </a:r>
            <a:r>
              <a:rPr lang="en-GB" sz="1200" b="0" i="0" kern="1200" dirty="0">
                <a:solidFill>
                  <a:schemeClr val="tx1"/>
                </a:solidFill>
                <a:effectLst/>
                <a:latin typeface="+mn-lt"/>
                <a:ea typeface="+mn-ea"/>
                <a:cs typeface="+mn-cs"/>
              </a:rPr>
              <a:t>, 59, pp. 105-114</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Theories</a:t>
            </a:r>
            <a:r>
              <a:rPr lang="en-GB" sz="1200" b="0" i="0" kern="1200" baseline="0" dirty="0">
                <a:solidFill>
                  <a:schemeClr val="tx1"/>
                </a:solidFill>
                <a:effectLst/>
                <a:latin typeface="+mn-lt"/>
                <a:ea typeface="+mn-ea"/>
                <a:cs typeface="+mn-cs"/>
              </a:rPr>
              <a:t> of whistleblowing include </a:t>
            </a:r>
          </a:p>
          <a:p>
            <a:pPr marL="171450" indent="-171450">
              <a:buFontTx/>
              <a:buChar char="-"/>
            </a:pPr>
            <a:r>
              <a:rPr lang="en-GB" sz="1200" b="0" i="0" kern="1200" baseline="0" dirty="0">
                <a:solidFill>
                  <a:schemeClr val="tx1"/>
                </a:solidFill>
                <a:effectLst/>
                <a:latin typeface="+mn-lt"/>
                <a:ea typeface="+mn-ea"/>
                <a:cs typeface="+mn-cs"/>
              </a:rPr>
              <a:t>Whistleblowing as pro-social behaviour (</a:t>
            </a:r>
            <a:r>
              <a:rPr lang="en-US" sz="1200" kern="1200" dirty="0">
                <a:solidFill>
                  <a:schemeClr val="tx1"/>
                </a:solidFill>
                <a:effectLst/>
                <a:latin typeface="+mn-lt"/>
                <a:ea typeface="+mn-ea"/>
                <a:cs typeface="+mn-cs"/>
              </a:rPr>
              <a:t>Miceli et al., 2008)</a:t>
            </a:r>
            <a:endParaRPr lang="en-GB" sz="1200" b="0" i="0" kern="1200" baseline="0" dirty="0">
              <a:solidFill>
                <a:schemeClr val="tx1"/>
              </a:solidFill>
              <a:effectLst/>
              <a:latin typeface="+mn-lt"/>
              <a:ea typeface="+mn-ea"/>
              <a:cs typeface="+mn-cs"/>
            </a:endParaRPr>
          </a:p>
          <a:p>
            <a:pPr marL="171450" indent="-171450">
              <a:buFontTx/>
              <a:buChar char="-"/>
            </a:pPr>
            <a:r>
              <a:rPr lang="en-GB" sz="1200" b="0" i="0" kern="1200" baseline="0" dirty="0">
                <a:solidFill>
                  <a:schemeClr val="tx1"/>
                </a:solidFill>
                <a:effectLst/>
                <a:latin typeface="+mn-lt"/>
                <a:ea typeface="+mn-ea"/>
                <a:cs typeface="+mn-cs"/>
              </a:rPr>
              <a:t>Whistleblowers as moral saints (Grant 2002) </a:t>
            </a:r>
          </a:p>
          <a:p>
            <a:pPr marL="171450" indent="-171450">
              <a:buFontTx/>
              <a:buChar char="-"/>
            </a:pPr>
            <a:r>
              <a:rPr lang="en-GB" sz="1200" b="0" i="0" kern="1200" baseline="0" dirty="0">
                <a:solidFill>
                  <a:schemeClr val="tx1"/>
                </a:solidFill>
                <a:effectLst/>
                <a:latin typeface="+mn-lt"/>
                <a:ea typeface="+mn-ea"/>
                <a:cs typeface="+mn-cs"/>
              </a:rPr>
              <a:t>Whistleblowers as disloyal organization members (Rothschild and </a:t>
            </a:r>
            <a:r>
              <a:rPr lang="en-GB" sz="1200" b="0" i="0" kern="1200" baseline="0" dirty="0" err="1">
                <a:solidFill>
                  <a:schemeClr val="tx1"/>
                </a:solidFill>
                <a:effectLst/>
                <a:latin typeface="+mn-lt"/>
                <a:ea typeface="+mn-ea"/>
                <a:cs typeface="+mn-cs"/>
              </a:rPr>
              <a:t>Miethe</a:t>
            </a:r>
            <a:r>
              <a:rPr lang="en-GB" sz="1200" b="0" i="0" kern="1200" baseline="0" dirty="0">
                <a:solidFill>
                  <a:schemeClr val="tx1"/>
                </a:solidFill>
                <a:effectLst/>
                <a:latin typeface="+mn-lt"/>
                <a:ea typeface="+mn-ea"/>
                <a:cs typeface="+mn-cs"/>
              </a:rPr>
              <a:t>, 1999)</a:t>
            </a:r>
          </a:p>
          <a:p>
            <a:pPr marL="171450" indent="-171450">
              <a:buFontTx/>
              <a:buChar char="-"/>
            </a:pPr>
            <a:r>
              <a:rPr lang="en-GB" sz="1200" b="0" i="0" kern="1200" baseline="0" dirty="0">
                <a:solidFill>
                  <a:schemeClr val="tx1"/>
                </a:solidFill>
                <a:effectLst/>
                <a:latin typeface="+mn-lt"/>
                <a:ea typeface="+mn-ea"/>
                <a:cs typeface="+mn-cs"/>
              </a:rPr>
              <a:t>Whistleblowing as affective recognition (Kenny, 2019)</a:t>
            </a:r>
          </a:p>
          <a:p>
            <a:pPr marL="171450" indent="-171450">
              <a:buFontTx/>
              <a:buChar char="-"/>
            </a:pPr>
            <a:r>
              <a:rPr lang="en-GB" sz="1200" b="0" i="0" kern="1200" baseline="0" dirty="0">
                <a:solidFill>
                  <a:schemeClr val="tx1"/>
                </a:solidFill>
                <a:effectLst/>
                <a:latin typeface="+mn-lt"/>
                <a:ea typeface="+mn-ea"/>
                <a:cs typeface="+mn-cs"/>
              </a:rPr>
              <a:t>Whistleblowing as organizational resistance (Alford, 2001)</a:t>
            </a:r>
          </a:p>
          <a:p>
            <a:pPr marL="171450" indent="-171450">
              <a:buFontTx/>
              <a:buChar char="-"/>
            </a:pPr>
            <a:endParaRPr lang="en-GB" sz="1200" b="0" i="0" kern="1200" baseline="0" dirty="0">
              <a:solidFill>
                <a:schemeClr val="tx1"/>
              </a:solidFill>
              <a:effectLst/>
              <a:latin typeface="+mn-lt"/>
              <a:ea typeface="+mn-ea"/>
              <a:cs typeface="+mn-cs"/>
            </a:endParaRPr>
          </a:p>
          <a:p>
            <a:pPr marL="0" indent="0">
              <a:buFontTx/>
              <a:buNone/>
            </a:pPr>
            <a:r>
              <a:rPr lang="en-GB" sz="1200" b="0" i="0" kern="1200" baseline="0" dirty="0">
                <a:solidFill>
                  <a:schemeClr val="tx1"/>
                </a:solidFill>
                <a:effectLst/>
                <a:latin typeface="+mn-lt"/>
                <a:ea typeface="+mn-ea"/>
                <a:cs typeface="+mn-cs"/>
              </a:rPr>
              <a:t>Research on Motivation</a:t>
            </a:r>
          </a:p>
          <a:p>
            <a:pPr marL="171450" indent="-171450">
              <a:buFontTx/>
              <a:buChar char="-"/>
            </a:pPr>
            <a:r>
              <a:rPr lang="en-US" sz="1200" kern="1200" dirty="0">
                <a:solidFill>
                  <a:schemeClr val="tx1"/>
                </a:solidFill>
                <a:effectLst/>
                <a:latin typeface="+mn-lt"/>
                <a:ea typeface="+mn-ea"/>
                <a:cs typeface="+mn-cs"/>
              </a:rPr>
              <a:t>Religion (Glazer and Glazer, 1989)</a:t>
            </a:r>
          </a:p>
          <a:p>
            <a:pPr marL="171450" indent="-171450">
              <a:buFontTx/>
              <a:buChar char="-"/>
            </a:pPr>
            <a:r>
              <a:rPr lang="en-US" sz="1200" kern="1200" dirty="0">
                <a:solidFill>
                  <a:schemeClr val="tx1"/>
                </a:solidFill>
                <a:effectLst/>
                <a:latin typeface="+mn-lt"/>
                <a:ea typeface="+mn-ea"/>
                <a:cs typeface="+mn-cs"/>
              </a:rPr>
              <a:t>Financial gain (Faunce et al., 2014) </a:t>
            </a:r>
          </a:p>
          <a:p>
            <a:pPr marL="171450" indent="-171450">
              <a:buFontTx/>
              <a:buChar char="-"/>
            </a:pPr>
            <a:r>
              <a:rPr lang="en-US" sz="1200" kern="1200" dirty="0">
                <a:solidFill>
                  <a:schemeClr val="tx1"/>
                </a:solidFill>
                <a:effectLst/>
                <a:latin typeface="+mn-lt"/>
                <a:ea typeface="+mn-ea"/>
                <a:cs typeface="+mn-cs"/>
              </a:rPr>
              <a:t>Influence of family (Kenny, 2015; 2019)</a:t>
            </a:r>
          </a:p>
          <a:p>
            <a:pPr marL="171450" indent="-171450">
              <a:buFontTx/>
              <a:buChar char="-"/>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Survey</a:t>
            </a:r>
            <a:r>
              <a:rPr lang="en-US" sz="1200" kern="1200" baseline="0" dirty="0">
                <a:solidFill>
                  <a:schemeClr val="tx1"/>
                </a:solidFill>
                <a:effectLst/>
                <a:latin typeface="+mn-lt"/>
                <a:ea typeface="+mn-ea"/>
                <a:cs typeface="+mn-cs"/>
              </a:rPr>
              <a:t> Studies: </a:t>
            </a:r>
          </a:p>
          <a:p>
            <a:pPr marL="171450" indent="-171450">
              <a:buFontTx/>
              <a:buChar char="-"/>
            </a:pPr>
            <a:r>
              <a:rPr lang="en-US" sz="1200" kern="1200" baseline="0" dirty="0">
                <a:solidFill>
                  <a:schemeClr val="tx1"/>
                </a:solidFill>
                <a:effectLst/>
                <a:latin typeface="+mn-lt"/>
                <a:ea typeface="+mn-ea"/>
                <a:cs typeface="+mn-cs"/>
              </a:rPr>
              <a:t>Australian Public Sector (Brown, 2008)</a:t>
            </a:r>
          </a:p>
          <a:p>
            <a:pPr marL="171450" indent="-171450">
              <a:buFontTx/>
              <a:buChar char="-"/>
            </a:pPr>
            <a:r>
              <a:rPr lang="en-GB" dirty="0"/>
              <a:t>Meta-analysis</a:t>
            </a:r>
            <a:r>
              <a:rPr lang="en-GB" baseline="0" dirty="0"/>
              <a:t> of </a:t>
            </a:r>
            <a:r>
              <a:rPr lang="en-GB" baseline="0" dirty="0" err="1"/>
              <a:t>previosu</a:t>
            </a:r>
            <a:r>
              <a:rPr lang="en-GB" baseline="0" dirty="0"/>
              <a:t> research (</a:t>
            </a:r>
            <a:r>
              <a:rPr lang="en-GB" sz="1200" b="0" i="0" kern="1200" dirty="0">
                <a:solidFill>
                  <a:schemeClr val="tx1"/>
                </a:solidFill>
                <a:effectLst/>
                <a:latin typeface="+mn-lt"/>
                <a:ea typeface="+mn-ea"/>
                <a:cs typeface="+mn-cs"/>
              </a:rPr>
              <a:t>Mesmer-Magnus</a:t>
            </a:r>
            <a:r>
              <a:rPr lang="en-GB" sz="1200" b="0" i="0" kern="1200" baseline="0" dirty="0">
                <a:solidFill>
                  <a:schemeClr val="tx1"/>
                </a:solidFill>
                <a:effectLst/>
                <a:latin typeface="+mn-lt"/>
                <a:ea typeface="+mn-ea"/>
                <a:cs typeface="+mn-cs"/>
              </a:rPr>
              <a:t> &amp;</a:t>
            </a:r>
            <a:r>
              <a:rPr lang="en-GB" sz="1200" b="0" i="0" kern="1200" dirty="0">
                <a:solidFill>
                  <a:schemeClr val="tx1"/>
                </a:solidFill>
                <a:effectLst/>
                <a:latin typeface="+mn-lt"/>
                <a:ea typeface="+mn-ea"/>
                <a:cs typeface="+mn-cs"/>
              </a:rPr>
              <a:t> Viswesvaran, 2005) </a:t>
            </a:r>
          </a:p>
          <a:p>
            <a:pPr marL="171450" indent="-171450">
              <a:buFontTx/>
              <a:buChar char="-"/>
            </a:pPr>
            <a:r>
              <a:rPr lang="en-GB" dirty="0"/>
              <a:t>United States Miceli et al., 2008 </a:t>
            </a:r>
          </a:p>
          <a:p>
            <a:pPr marL="171450" indent="-171450">
              <a:buFontTx/>
              <a:buChar char="-"/>
            </a:pPr>
            <a:r>
              <a:rPr lang="en-GB" dirty="0"/>
              <a:t>Ireland</a:t>
            </a:r>
            <a:r>
              <a:rPr lang="en-GB" baseline="0" dirty="0"/>
              <a:t> (Transparency International 2017)</a:t>
            </a:r>
          </a:p>
          <a:p>
            <a:pPr marL="171450" indent="-171450">
              <a:buFontTx/>
              <a:buChar char="-"/>
            </a:pPr>
            <a:r>
              <a:rPr lang="en-GB" baseline="0" dirty="0"/>
              <a:t>Financial costs of whistleblowing (ESRC 2019)</a:t>
            </a: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5</a:t>
            </a:fld>
            <a:endParaRPr lang="en-GB"/>
          </a:p>
        </p:txBody>
      </p:sp>
    </p:spTree>
    <p:extLst>
      <p:ext uri="{BB962C8B-B14F-4D97-AF65-F5344CB8AC3E}">
        <p14:creationId xmlns:p14="http://schemas.microsoft.com/office/powerpoint/2010/main" val="126659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b="0" i="0" kern="1200" dirty="0">
                <a:solidFill>
                  <a:schemeClr val="tx1"/>
                </a:solidFill>
                <a:effectLst/>
                <a:latin typeface="+mn-lt"/>
                <a:ea typeface="+mn-ea"/>
                <a:cs typeface="+mn-cs"/>
              </a:rPr>
              <a:t>Near, J, &amp; Miceli, M 2016, 'After the wrongdoing: What managers should know about whistleblowing', </a:t>
            </a:r>
            <a:r>
              <a:rPr lang="en-GB" sz="1200" b="0" i="1" kern="1200" dirty="0">
                <a:solidFill>
                  <a:schemeClr val="tx1"/>
                </a:solidFill>
                <a:effectLst/>
                <a:latin typeface="+mn-lt"/>
                <a:ea typeface="+mn-ea"/>
                <a:cs typeface="+mn-cs"/>
              </a:rPr>
              <a:t>Business Horizons</a:t>
            </a:r>
            <a:r>
              <a:rPr lang="en-GB" sz="1200" b="0" i="0" kern="1200" dirty="0">
                <a:solidFill>
                  <a:schemeClr val="tx1"/>
                </a:solidFill>
                <a:effectLst/>
                <a:latin typeface="+mn-lt"/>
                <a:ea typeface="+mn-ea"/>
                <a:cs typeface="+mn-cs"/>
              </a:rPr>
              <a:t>, 59, pp. 105-114</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Laws (examples) </a:t>
            </a:r>
          </a:p>
          <a:p>
            <a:r>
              <a:rPr lang="en-GB" dirty="0"/>
              <a:t>- US had first whistleblowing law </a:t>
            </a:r>
          </a:p>
          <a:p>
            <a:pPr marL="0" indent="0">
              <a:buFontTx/>
              <a:buNone/>
            </a:pPr>
            <a:r>
              <a:rPr lang="en-GB" dirty="0"/>
              <a:t>- UK PIDA in 1998</a:t>
            </a:r>
          </a:p>
          <a:p>
            <a:pPr marL="0" indent="0">
              <a:buFontTx/>
              <a:buNone/>
            </a:pPr>
            <a:r>
              <a:rPr lang="en-GB" dirty="0"/>
              <a:t>- Australian PIDA 2012</a:t>
            </a:r>
          </a:p>
          <a:p>
            <a:pPr marL="171450" indent="-171450">
              <a:buFontTx/>
              <a:buChar char="-"/>
            </a:pPr>
            <a:r>
              <a:rPr lang="en-GB" dirty="0"/>
              <a:t>EU wide legislation in the works (2018) – (EU Bill: https://euobserver.com/justice/141671)</a:t>
            </a:r>
          </a:p>
          <a:p>
            <a:pPr marL="171450" indent="-171450">
              <a:buFontTx/>
              <a:buChar char="-"/>
            </a:pPr>
            <a:endParaRPr lang="en-GB" dirty="0"/>
          </a:p>
          <a:p>
            <a:pPr marL="0" indent="0">
              <a:buFontTx/>
              <a:buNone/>
            </a:pPr>
            <a:r>
              <a:rPr lang="en-GB" dirty="0"/>
              <a:t>Evidence</a:t>
            </a:r>
            <a:r>
              <a:rPr lang="en-GB" baseline="0" dirty="0"/>
              <a:t> suggests that many whistleblower still suffer</a:t>
            </a:r>
          </a:p>
          <a:p>
            <a:pPr marL="171450" indent="-171450">
              <a:buFontTx/>
              <a:buChar char="-"/>
            </a:pPr>
            <a:r>
              <a:rPr lang="en-GB" baseline="0" dirty="0"/>
              <a:t>Long wait times to go to court</a:t>
            </a:r>
          </a:p>
          <a:p>
            <a:pPr marL="171450" indent="-171450">
              <a:buFontTx/>
              <a:buChar char="-"/>
            </a:pPr>
            <a:r>
              <a:rPr lang="en-GB" baseline="0" dirty="0"/>
              <a:t>High costs to accessing the legal system </a:t>
            </a:r>
          </a:p>
          <a:p>
            <a:pPr marL="171450" indent="-171450">
              <a:buFontTx/>
              <a:buChar char="-"/>
            </a:pPr>
            <a:r>
              <a:rPr lang="en-GB" baseline="0" dirty="0"/>
              <a:t>Organizations still have the advantage (finance, time, legal teams </a:t>
            </a:r>
            <a:r>
              <a:rPr lang="en-GB" baseline="0" dirty="0" err="1"/>
              <a:t>etc</a:t>
            </a:r>
            <a:r>
              <a:rPr lang="en-GB" baseline="0" dirty="0"/>
              <a:t>) </a:t>
            </a:r>
          </a:p>
          <a:p>
            <a:pPr marL="0" indent="0">
              <a:buFontTx/>
              <a:buNone/>
            </a:pPr>
            <a:endParaRPr lang="en-GB" baseline="0" dirty="0"/>
          </a:p>
          <a:p>
            <a:pPr marL="0" indent="0">
              <a:buFontTx/>
              <a:buNone/>
            </a:pPr>
            <a:endParaRPr lang="en-GB" baseline="0" dirty="0"/>
          </a:p>
          <a:p>
            <a:pPr marL="0" indent="0">
              <a:buFontTx/>
              <a:buNone/>
            </a:pPr>
            <a:r>
              <a:rPr lang="en-GB" dirty="0"/>
              <a:t>Company Whistleblowing Policies </a:t>
            </a:r>
          </a:p>
          <a:p>
            <a:pPr marL="171450" indent="-171450">
              <a:buFontTx/>
              <a:buChar char="-"/>
            </a:pPr>
            <a:r>
              <a:rPr lang="en-GB" dirty="0"/>
              <a:t>Studies show that most employers don’t have policies in place (Transparency</a:t>
            </a:r>
            <a:r>
              <a:rPr lang="en-GB" baseline="0" dirty="0"/>
              <a:t> International Ireland 2017) </a:t>
            </a:r>
          </a:p>
          <a:p>
            <a:pPr marL="171450" indent="-171450">
              <a:buFontTx/>
              <a:buChar char="-"/>
            </a:pPr>
            <a:r>
              <a:rPr lang="en-GB" baseline="0" dirty="0"/>
              <a:t>Advocacy groups actively work with businesses to implement and improve processes </a:t>
            </a:r>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6</a:t>
            </a:fld>
            <a:endParaRPr lang="en-GB"/>
          </a:p>
        </p:txBody>
      </p:sp>
    </p:spTree>
    <p:extLst>
      <p:ext uri="{BB962C8B-B14F-4D97-AF65-F5344CB8AC3E}">
        <p14:creationId xmlns:p14="http://schemas.microsoft.com/office/powerpoint/2010/main" val="56294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various documents that offer guidance on what should be included in speak-up arrangements </a:t>
            </a:r>
          </a:p>
          <a:p>
            <a:pPr marL="171450" indent="-171450">
              <a:buFontTx/>
              <a:buChar char="-"/>
            </a:pPr>
            <a:r>
              <a:rPr lang="en-GB" baseline="0" dirty="0"/>
              <a:t>European Union Article 29 Data Protection Working Party Opinion (http://ec.europa.eu/justice/article-29/documentation/opinion-recommendation/files/2006/wp117_en.pdf)</a:t>
            </a:r>
          </a:p>
          <a:p>
            <a:pPr marL="171450" indent="-171450">
              <a:buFontTx/>
              <a:buChar char="-"/>
            </a:pPr>
            <a:r>
              <a:rPr lang="en-GB" baseline="0" dirty="0"/>
              <a:t>International Chamber of Commerce ‘Guidelines on Whistleblowing’ (https://iccwbo.org/publication/icc-guidelines-on-whistleblowing/)</a:t>
            </a:r>
          </a:p>
          <a:p>
            <a:pPr marL="171450" indent="-171450">
              <a:buFontTx/>
              <a:buChar char="-"/>
            </a:pPr>
            <a:r>
              <a:rPr lang="en-GB" baseline="0" dirty="0"/>
              <a:t>British Standards Institute ‘Whistleblowing Arrangements Code of Practice 2008’ (https://www.pcaw.org.uk/content/4-law-policy/4-document-library/british-standards-institutes-whistleblowing-arrangements-2008.pdf)</a:t>
            </a:r>
          </a:p>
          <a:p>
            <a:pPr marL="171450" indent="-171450">
              <a:buFontTx/>
              <a:buChar char="-"/>
            </a:pPr>
            <a:r>
              <a:rPr lang="en-GB" baseline="0" dirty="0"/>
              <a:t>Irish Department of Public Expenditure and Reform ‘</a:t>
            </a:r>
            <a:r>
              <a:rPr lang="en-IE" sz="1200" kern="1200" dirty="0">
                <a:solidFill>
                  <a:schemeClr val="tx1"/>
                </a:solidFill>
                <a:effectLst/>
                <a:latin typeface="+mn-lt"/>
                <a:ea typeface="+mn-ea"/>
                <a:cs typeface="+mn-cs"/>
              </a:rPr>
              <a:t>Guidance for the purpose of assisting public bodies in the performance of their functions’ </a:t>
            </a:r>
            <a:r>
              <a:rPr lang="en-GB" sz="120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www.per.gov.ie/</a:t>
            </a:r>
            <a:r>
              <a:rPr lang="en-GB" sz="1200" b="0" i="0" kern="1200" dirty="0" err="1">
                <a:solidFill>
                  <a:schemeClr val="tx1"/>
                </a:solidFill>
                <a:effectLst/>
                <a:latin typeface="+mn-lt"/>
                <a:ea typeface="+mn-ea"/>
                <a:cs typeface="+mn-cs"/>
              </a:rPr>
              <a:t>wp</a:t>
            </a:r>
            <a:r>
              <a:rPr lang="en-GB" sz="1200" b="0" i="0" kern="1200" dirty="0">
                <a:solidFill>
                  <a:schemeClr val="tx1"/>
                </a:solidFill>
                <a:effectLst/>
                <a:latin typeface="+mn-lt"/>
                <a:ea typeface="+mn-ea"/>
                <a:cs typeface="+mn-cs"/>
              </a:rPr>
              <a:t>-content/.../Draft-Guidance-Document-Proctected-Disclosures1.doc) </a:t>
            </a:r>
          </a:p>
          <a:p>
            <a:pPr marL="0" indent="0">
              <a:buFontTx/>
              <a:buNone/>
            </a:pPr>
            <a:endParaRPr lang="en-GB" dirty="0"/>
          </a:p>
          <a:p>
            <a:pPr marL="0" indent="0">
              <a:buFontTx/>
              <a:buNone/>
            </a:pPr>
            <a:r>
              <a:rPr lang="en-GB" dirty="0"/>
              <a:t>Most</a:t>
            </a:r>
            <a:r>
              <a:rPr lang="en-GB" baseline="0" dirty="0"/>
              <a:t> document address</a:t>
            </a:r>
          </a:p>
          <a:p>
            <a:pPr marL="171450" indent="-171450">
              <a:buFontTx/>
              <a:buChar char="-"/>
            </a:pPr>
            <a:r>
              <a:rPr lang="en-GB" baseline="0" dirty="0"/>
              <a:t>Who can blow the whistle </a:t>
            </a:r>
          </a:p>
          <a:p>
            <a:pPr marL="628650" lvl="1" indent="-171450">
              <a:buFontTx/>
              <a:buChar char="-"/>
            </a:pPr>
            <a:r>
              <a:rPr lang="en-GB" baseline="0" dirty="0"/>
              <a:t>Employees, (past and present) contractors, workers, students, </a:t>
            </a:r>
            <a:r>
              <a:rPr lang="en-GB" baseline="0" dirty="0" err="1"/>
              <a:t>etc</a:t>
            </a:r>
            <a:endParaRPr lang="en-GB" baseline="0" dirty="0"/>
          </a:p>
          <a:p>
            <a:pPr marL="171450" indent="-171450">
              <a:buFontTx/>
              <a:buChar char="-"/>
            </a:pPr>
            <a:r>
              <a:rPr lang="en-GB" baseline="0" dirty="0"/>
              <a:t>What they can blow the whistle about </a:t>
            </a:r>
          </a:p>
          <a:p>
            <a:pPr marL="628650" lvl="1" indent="-171450">
              <a:buFontTx/>
              <a:buChar char="-"/>
            </a:pPr>
            <a:r>
              <a:rPr lang="en-GB" baseline="0" dirty="0"/>
              <a:t>Topics are narrow and tend to be narrowing </a:t>
            </a:r>
          </a:p>
          <a:p>
            <a:pPr marL="628650" lvl="1" indent="-171450">
              <a:buFontTx/>
              <a:buChar char="-"/>
            </a:pPr>
            <a:r>
              <a:rPr lang="en-GB" baseline="0" dirty="0"/>
              <a:t>Legislation outlines specific wrongdoings that count as disclosures</a:t>
            </a:r>
          </a:p>
          <a:p>
            <a:pPr marL="171450" indent="-171450">
              <a:buFontTx/>
              <a:buChar char="-"/>
            </a:pPr>
            <a:r>
              <a:rPr lang="en-GB" baseline="0" dirty="0"/>
              <a:t>And how they can go about doing this </a:t>
            </a:r>
          </a:p>
          <a:p>
            <a:pPr marL="628650" lvl="1" indent="-171450">
              <a:buFontTx/>
              <a:buChar char="-"/>
            </a:pPr>
            <a:r>
              <a:rPr lang="en-GB" baseline="0" dirty="0"/>
              <a:t>Who can they talk to </a:t>
            </a:r>
          </a:p>
          <a:p>
            <a:pPr marL="628650" lvl="1" indent="-171450">
              <a:buFontTx/>
              <a:buChar char="-"/>
            </a:pPr>
            <a:r>
              <a:rPr lang="en-GB" baseline="0" dirty="0"/>
              <a:t>How do they do it? (verbal/written </a:t>
            </a:r>
            <a:r>
              <a:rPr lang="en-GB" baseline="0" dirty="0" err="1"/>
              <a:t>etc</a:t>
            </a:r>
            <a:r>
              <a:rPr lang="en-GB" baseline="0" dirty="0"/>
              <a:t>) </a:t>
            </a:r>
          </a:p>
          <a:p>
            <a:pPr marL="457200" lvl="1" indent="0">
              <a:buFontTx/>
              <a:buNone/>
            </a:pPr>
            <a:endParaRPr lang="en-GB" baseline="0" dirty="0"/>
          </a:p>
          <a:p>
            <a:pPr marL="457200" lvl="1" indent="0">
              <a:buFontTx/>
              <a:buNone/>
            </a:pPr>
            <a:r>
              <a:rPr lang="en-GB" baseline="0" dirty="0"/>
              <a:t>There is disagreement over each of these points. Best practice for the area is discussed in week 6</a:t>
            </a:r>
          </a:p>
        </p:txBody>
      </p:sp>
      <p:sp>
        <p:nvSpPr>
          <p:cNvPr id="4" name="Slide Number Placeholder 3"/>
          <p:cNvSpPr>
            <a:spLocks noGrp="1"/>
          </p:cNvSpPr>
          <p:nvPr>
            <p:ph type="sldNum" sz="quarter" idx="10"/>
          </p:nvPr>
        </p:nvSpPr>
        <p:spPr/>
        <p:txBody>
          <a:bodyPr/>
          <a:lstStyle/>
          <a:p>
            <a:fld id="{8439AA18-3A9D-42E7-9126-79D4C8EAC32B}" type="slidenum">
              <a:rPr lang="en-GB" smtClean="0"/>
              <a:pPr/>
              <a:t>7</a:t>
            </a:fld>
            <a:endParaRPr lang="en-GB"/>
          </a:p>
        </p:txBody>
      </p:sp>
    </p:spTree>
    <p:extLst>
      <p:ext uri="{BB962C8B-B14F-4D97-AF65-F5344CB8AC3E}">
        <p14:creationId xmlns:p14="http://schemas.microsoft.com/office/powerpoint/2010/main" val="328345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Tiers</a:t>
            </a:r>
          </a:p>
          <a:p>
            <a:pPr marL="171450" indent="-171450">
              <a:buFontTx/>
              <a:buChar char="-"/>
            </a:pPr>
            <a:r>
              <a:rPr lang="en-GB" dirty="0" err="1"/>
              <a:t>Kaptein</a:t>
            </a:r>
            <a:r>
              <a:rPr lang="en-GB" dirty="0"/>
              <a:t> (2002) claims that</a:t>
            </a:r>
            <a:r>
              <a:rPr lang="en-GB" baseline="0" dirty="0"/>
              <a:t> there needs to be another way besides the normal management hierarchy </a:t>
            </a:r>
          </a:p>
          <a:p>
            <a:pPr marL="171450" indent="-171450">
              <a:buFontTx/>
              <a:buChar char="-"/>
            </a:pPr>
            <a:r>
              <a:rPr lang="en-GB" baseline="0" dirty="0"/>
              <a:t>Vandekerckhove advocates a 3 tiered model of line manager, regulator, media. </a:t>
            </a:r>
          </a:p>
          <a:p>
            <a:pPr marL="171450" indent="-171450">
              <a:buFontTx/>
              <a:buChar char="-"/>
            </a:pPr>
            <a:r>
              <a:rPr lang="en-GB" baseline="0" dirty="0"/>
              <a:t>Tier models are beneficial because each additional level holds the previous level accountable. </a:t>
            </a:r>
          </a:p>
          <a:p>
            <a:pPr marL="171450" indent="-171450">
              <a:buFontTx/>
              <a:buChar char="-"/>
            </a:pPr>
            <a:r>
              <a:rPr lang="en-GB" baseline="0" dirty="0"/>
              <a:t>Brown (2008) found that having both internal and external channels leads to better outcomes (see Week 6 slides) </a:t>
            </a:r>
          </a:p>
          <a:p>
            <a:pPr marL="171450" indent="-171450">
              <a:buFontTx/>
              <a:buChar char="-"/>
            </a:pPr>
            <a:endParaRPr lang="en-GB" baseline="0" dirty="0"/>
          </a:p>
          <a:p>
            <a:pPr marL="0" indent="0">
              <a:buFontTx/>
              <a:buNone/>
            </a:pPr>
            <a:r>
              <a:rPr lang="en-GB" baseline="0" dirty="0"/>
              <a:t>In house or outsourced? </a:t>
            </a:r>
          </a:p>
          <a:p>
            <a:pPr marL="171450" lvl="0" indent="-171450">
              <a:buFontTx/>
              <a:buChar char="-"/>
            </a:pPr>
            <a:r>
              <a:rPr lang="en-GB" baseline="0" dirty="0"/>
              <a:t>Outsourcing sometimes increases trust in the process </a:t>
            </a:r>
          </a:p>
          <a:p>
            <a:pPr marL="171450" lvl="0" indent="-171450">
              <a:buFontTx/>
              <a:buChar char="-"/>
            </a:pPr>
            <a:r>
              <a:rPr lang="en-GB" baseline="0" dirty="0"/>
              <a:t>Can concerns be anonymous?</a:t>
            </a:r>
          </a:p>
          <a:p>
            <a:pPr marL="0" lvl="0" indent="0">
              <a:buFontTx/>
              <a:buNone/>
            </a:pPr>
            <a:endParaRPr lang="en-GB" baseline="0" dirty="0"/>
          </a:p>
          <a:p>
            <a:pPr marL="0" lvl="0" indent="0">
              <a:buFontTx/>
              <a:buNone/>
            </a:pPr>
            <a:r>
              <a:rPr lang="en-GB" baseline="0" dirty="0"/>
              <a:t>Documenting</a:t>
            </a:r>
          </a:p>
          <a:p>
            <a:pPr marL="0" lvl="0" indent="0">
              <a:buFontTx/>
              <a:buNone/>
            </a:pPr>
            <a:r>
              <a:rPr lang="en-GB" baseline="0" dirty="0"/>
              <a:t>- Is there a central recording system? </a:t>
            </a:r>
          </a:p>
          <a:p>
            <a:pPr marL="628650" lvl="1" indent="-171450">
              <a:buFontTx/>
              <a:buChar char="-"/>
            </a:pP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8</a:t>
            </a:fld>
            <a:endParaRPr lang="en-GB"/>
          </a:p>
        </p:txBody>
      </p:sp>
    </p:spTree>
    <p:extLst>
      <p:ext uri="{BB962C8B-B14F-4D97-AF65-F5344CB8AC3E}">
        <p14:creationId xmlns:p14="http://schemas.microsoft.com/office/powerpoint/2010/main" val="32430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Right</a:t>
            </a:r>
            <a:r>
              <a:rPr lang="en-GB" baseline="0" dirty="0"/>
              <a:t> or Duty</a:t>
            </a:r>
          </a:p>
          <a:p>
            <a:pPr marL="171450" indent="-171450">
              <a:buFontTx/>
              <a:buChar char="-"/>
            </a:pPr>
            <a:r>
              <a:rPr lang="en-GB" baseline="0" dirty="0"/>
              <a:t>Some issues carry mandatory reporting obligations (child protection issues, money laundering </a:t>
            </a:r>
            <a:r>
              <a:rPr lang="en-GB" baseline="0" dirty="0" err="1"/>
              <a:t>etc</a:t>
            </a:r>
            <a:r>
              <a:rPr lang="en-GB" baseline="0" dirty="0"/>
              <a:t>) </a:t>
            </a:r>
          </a:p>
          <a:p>
            <a:pPr marL="171450" indent="-171450">
              <a:buFontTx/>
              <a:buChar char="-"/>
            </a:pPr>
            <a:r>
              <a:rPr lang="en-GB" baseline="0" dirty="0"/>
              <a:t>Some policies have wording that indicates that employees may be punished for NOT speaking up. </a:t>
            </a:r>
          </a:p>
          <a:p>
            <a:pPr marL="171450" indent="-171450">
              <a:buFontTx/>
              <a:buChar char="-"/>
            </a:pPr>
            <a:r>
              <a:rPr lang="en-GB" baseline="0" dirty="0"/>
              <a:t>Legislation frames whistleblowing as a protected right </a:t>
            </a:r>
          </a:p>
          <a:p>
            <a:pPr marL="171450" indent="-171450">
              <a:buFontTx/>
              <a:buChar char="-"/>
            </a:pPr>
            <a:endParaRPr lang="en-GB" baseline="0" dirty="0"/>
          </a:p>
          <a:p>
            <a:pPr marL="0" indent="0">
              <a:buFontTx/>
              <a:buNone/>
            </a:pPr>
            <a:r>
              <a:rPr lang="en-GB" baseline="0" dirty="0"/>
              <a:t>Protection/Reprisals</a:t>
            </a:r>
          </a:p>
          <a:p>
            <a:pPr marL="171450" indent="-171450">
              <a:buFontTx/>
              <a:buChar char="-"/>
            </a:pPr>
            <a:r>
              <a:rPr lang="en-GB" baseline="0" dirty="0"/>
              <a:t>Policies that lay out protections for whistleblowers have more credibility and legitimacy (</a:t>
            </a:r>
            <a:r>
              <a:rPr lang="en-GB" baseline="0" dirty="0" err="1"/>
              <a:t>Kaptein</a:t>
            </a:r>
            <a:r>
              <a:rPr lang="en-GB" baseline="0" dirty="0"/>
              <a:t>. 2002)</a:t>
            </a:r>
          </a:p>
          <a:p>
            <a:pPr marL="171450" indent="-171450">
              <a:buFontTx/>
              <a:buChar char="-"/>
            </a:pPr>
            <a:r>
              <a:rPr lang="en-GB" baseline="0" dirty="0"/>
              <a:t>Providing protection is what encourages speak and can start cultural change</a:t>
            </a:r>
          </a:p>
          <a:p>
            <a:pPr marL="0" indent="0">
              <a:buFontTx/>
              <a:buNone/>
            </a:pPr>
            <a:endParaRPr lang="en-GB" baseline="0" dirty="0"/>
          </a:p>
          <a:p>
            <a:pPr marL="0" indent="0">
              <a:buFontTx/>
              <a:buNone/>
            </a:pPr>
            <a:r>
              <a:rPr lang="en-GB" baseline="0" dirty="0"/>
              <a:t>Good Faith</a:t>
            </a:r>
          </a:p>
          <a:p>
            <a:pPr marL="171450" indent="-171450">
              <a:buFontTx/>
              <a:buChar char="-"/>
            </a:pPr>
            <a:r>
              <a:rPr lang="en-GB" baseline="0" dirty="0"/>
              <a:t>Motivation is key for courts in deciding whether to protect whistleblower (</a:t>
            </a:r>
            <a:r>
              <a:rPr lang="en-GB" baseline="0" dirty="0" err="1"/>
              <a:t>eg</a:t>
            </a:r>
            <a:r>
              <a:rPr lang="en-GB" baseline="0" dirty="0"/>
              <a:t> PIDA (UK) requires that the whistleblower doesn’t benefit from the disclosure as part of the requirements for an external/public disclosure)</a:t>
            </a:r>
          </a:p>
          <a:p>
            <a:pPr marL="171450" indent="-171450">
              <a:buFontTx/>
              <a:buChar char="-"/>
            </a:pPr>
            <a:r>
              <a:rPr lang="en-GB" baseline="0" dirty="0"/>
              <a:t>Research argues if information is accurate, motivation shouldn’t matter</a:t>
            </a:r>
          </a:p>
          <a:p>
            <a:pPr marL="171450" indent="-171450">
              <a:buFontTx/>
              <a:buChar char="-"/>
            </a:pPr>
            <a:r>
              <a:rPr lang="en-GB" baseline="0" dirty="0"/>
              <a:t>Newer laws (Irish PDA) make motivation irrelevant and only require a “reasonable belief” </a:t>
            </a:r>
          </a:p>
          <a:p>
            <a:pPr marL="171450" indent="-171450">
              <a:buFontTx/>
              <a:buChar char="-"/>
            </a:pPr>
            <a:endParaRPr lang="en-GB" baseline="0" dirty="0"/>
          </a:p>
          <a:p>
            <a:pPr marL="0" indent="0">
              <a:buFontTx/>
              <a:buNone/>
            </a:pPr>
            <a:r>
              <a:rPr lang="en-GB" baseline="0" dirty="0"/>
              <a:t>Rewards</a:t>
            </a:r>
          </a:p>
          <a:p>
            <a:pPr marL="0" indent="0">
              <a:buFontTx/>
              <a:buNone/>
            </a:pPr>
            <a:r>
              <a:rPr lang="en-GB" baseline="0" dirty="0"/>
              <a:t>-US has monetary rewards </a:t>
            </a:r>
          </a:p>
          <a:p>
            <a:pPr marL="0" indent="0">
              <a:buFontTx/>
              <a:buNone/>
            </a:pPr>
            <a:r>
              <a:rPr lang="en-GB" baseline="0" dirty="0"/>
              <a:t>-Carson et al (2008) provide arguments for rewarding </a:t>
            </a:r>
          </a:p>
        </p:txBody>
      </p:sp>
      <p:sp>
        <p:nvSpPr>
          <p:cNvPr id="4" name="Slide Number Placeholder 3"/>
          <p:cNvSpPr>
            <a:spLocks noGrp="1"/>
          </p:cNvSpPr>
          <p:nvPr>
            <p:ph type="sldNum" sz="quarter" idx="10"/>
          </p:nvPr>
        </p:nvSpPr>
        <p:spPr/>
        <p:txBody>
          <a:bodyPr/>
          <a:lstStyle/>
          <a:p>
            <a:fld id="{8439AA18-3A9D-42E7-9126-79D4C8EAC32B}" type="slidenum">
              <a:rPr lang="en-GB" smtClean="0"/>
              <a:pPr/>
              <a:t>9</a:t>
            </a:fld>
            <a:endParaRPr lang="en-GB"/>
          </a:p>
        </p:txBody>
      </p:sp>
    </p:spTree>
    <p:extLst>
      <p:ext uri="{BB962C8B-B14F-4D97-AF65-F5344CB8AC3E}">
        <p14:creationId xmlns:p14="http://schemas.microsoft.com/office/powerpoint/2010/main" val="808048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Labor</a:t>
            </a:r>
            <a:r>
              <a:rPr lang="en-GB" baseline="0" dirty="0"/>
              <a:t> Union- </a:t>
            </a:r>
          </a:p>
          <a:p>
            <a:pPr marL="171450" indent="-171450">
              <a:buFontTx/>
              <a:buChar char="-"/>
            </a:pPr>
            <a:r>
              <a:rPr lang="en-GB" baseline="0" dirty="0"/>
              <a:t>sometimes they see whistleblowing as a right that their members should have, but sometimes they see it as one member speaking up about the wrongdoing of another member, so their role becomes complicated. </a:t>
            </a:r>
          </a:p>
          <a:p>
            <a:pPr marL="171450" indent="-171450">
              <a:buFontTx/>
              <a:buChar char="-"/>
            </a:pPr>
            <a:r>
              <a:rPr lang="en-GB" baseline="0" dirty="0"/>
              <a:t>In the Netherlands and Canada, unions have demanded better whistleblowing protections for their members (Vandekerckhove 2006) </a:t>
            </a:r>
          </a:p>
          <a:p>
            <a:pPr marL="171450" indent="-171450">
              <a:buFontTx/>
              <a:buChar char="-"/>
            </a:pPr>
            <a:r>
              <a:rPr lang="en-GB" baseline="0" dirty="0"/>
              <a:t>In Germany and France, unions have taken companies to court over introducing whistleblowing protections</a:t>
            </a:r>
          </a:p>
          <a:p>
            <a:pPr marL="171450" indent="-171450">
              <a:buFontTx/>
              <a:buChar char="-"/>
            </a:pPr>
            <a:r>
              <a:rPr lang="en-GB" baseline="0" dirty="0"/>
              <a:t>Unions do have a positive impact on design and implementation of internal speak-up arrangements when they are involved in friendly way (Lewis and </a:t>
            </a:r>
            <a:r>
              <a:rPr lang="en-GB" baseline="0" dirty="0" err="1"/>
              <a:t>Kender</a:t>
            </a:r>
            <a:r>
              <a:rPr lang="en-GB" baseline="0" dirty="0"/>
              <a:t>, 2007, 2010; </a:t>
            </a:r>
            <a:r>
              <a:rPr lang="en-GB" baseline="0" dirty="0" err="1"/>
              <a:t>Skivenes</a:t>
            </a:r>
            <a:r>
              <a:rPr lang="en-GB" baseline="0" dirty="0"/>
              <a:t> and </a:t>
            </a:r>
            <a:r>
              <a:rPr lang="en-GB" baseline="0" dirty="0" err="1"/>
              <a:t>Trygstad</a:t>
            </a:r>
            <a:r>
              <a:rPr lang="en-GB" baseline="0" dirty="0"/>
              <a:t>, 2010)</a:t>
            </a:r>
          </a:p>
          <a:p>
            <a:pPr marL="0" indent="0">
              <a:buFontTx/>
              <a:buNone/>
            </a:pPr>
            <a:endParaRPr lang="en-GB" baseline="0" dirty="0"/>
          </a:p>
          <a:p>
            <a:pPr marL="0" indent="0">
              <a:buFontTx/>
              <a:buNone/>
            </a:pPr>
            <a:r>
              <a:rPr lang="en-GB" baseline="0" dirty="0"/>
              <a:t>Advice- </a:t>
            </a:r>
          </a:p>
          <a:p>
            <a:pPr marL="0" indent="0">
              <a:buFontTx/>
              <a:buNone/>
            </a:pPr>
            <a:r>
              <a:rPr lang="en-GB" baseline="0" dirty="0"/>
              <a:t>-independent advice helps make whistleblowing procedures fair and effective </a:t>
            </a:r>
          </a:p>
          <a:p>
            <a:pPr marL="171450" indent="-171450">
              <a:buFontTx/>
              <a:buChar char="-"/>
            </a:pPr>
            <a:r>
              <a:rPr lang="en-GB" baseline="0" dirty="0"/>
              <a:t>NGO’s are increasingly filling this gap in many countries (PCAW [now Protect] in the UK, GAP in the US, TII in Ireland- WIN internationally)</a:t>
            </a:r>
          </a:p>
          <a:p>
            <a:pPr marL="171450" indent="-171450">
              <a:buFontTx/>
              <a:buChar char="-"/>
            </a:pPr>
            <a:endParaRPr lang="en-GB" baseline="0" dirty="0"/>
          </a:p>
          <a:p>
            <a:pPr marL="0" indent="0">
              <a:buFontTx/>
              <a:buNone/>
            </a:pPr>
            <a:r>
              <a:rPr lang="en-GB" baseline="0" dirty="0"/>
              <a:t>Investigations</a:t>
            </a:r>
          </a:p>
          <a:p>
            <a:pPr marL="171450" indent="-171450">
              <a:buFontTx/>
              <a:buChar char="-"/>
            </a:pPr>
            <a:r>
              <a:rPr lang="en-GB" baseline="0" dirty="0"/>
              <a:t>Not all claims are investigated, but all claims should be looked at and assessed as to if they merit an investigation </a:t>
            </a:r>
          </a:p>
          <a:p>
            <a:pPr marL="171450" indent="-171450">
              <a:buFontTx/>
              <a:buChar char="-"/>
            </a:pPr>
            <a:endParaRPr lang="en-GB" baseline="0" dirty="0"/>
          </a:p>
          <a:p>
            <a:pPr marL="0" indent="0">
              <a:buFontTx/>
              <a:buNone/>
            </a:pPr>
            <a:r>
              <a:rPr lang="en-GB" baseline="0" dirty="0"/>
              <a:t>Monitor and Review</a:t>
            </a:r>
          </a:p>
          <a:p>
            <a:pPr marL="171450" indent="-171450">
              <a:buFontTx/>
              <a:buChar char="-"/>
            </a:pPr>
            <a:r>
              <a:rPr lang="en-GB" baseline="0" dirty="0"/>
              <a:t>How this is incorporated into the policy and who conducts this step matters </a:t>
            </a:r>
          </a:p>
          <a:p>
            <a:pPr marL="171450" indent="-171450">
              <a:buFontTx/>
              <a:buChar char="-"/>
            </a:pPr>
            <a:r>
              <a:rPr lang="en-GB" baseline="0" dirty="0"/>
              <a:t>TI and BSI recommend that “relevant stakeholders” be involved in review and monitoring</a:t>
            </a:r>
          </a:p>
          <a:p>
            <a:pPr marL="0" indent="0">
              <a:buFontTx/>
              <a:buNone/>
            </a:pPr>
            <a:endParaRPr lang="en-GB" baseline="0" dirty="0"/>
          </a:p>
          <a:p>
            <a:pPr marL="0" indent="0">
              <a:buFontTx/>
              <a:buNone/>
            </a:pPr>
            <a:r>
              <a:rPr lang="en-GB" baseline="0" dirty="0"/>
              <a:t>Training</a:t>
            </a:r>
          </a:p>
          <a:p>
            <a:pPr marL="0" indent="0">
              <a:buFontTx/>
              <a:buNone/>
            </a:pPr>
            <a:r>
              <a:rPr lang="en-GB" baseline="0" dirty="0"/>
              <a:t>- Those that receive and investigate reports should have proper and ongoing training to make sure the policy works</a:t>
            </a:r>
          </a:p>
          <a:p>
            <a:pPr marL="171450" indent="-171450">
              <a:buFontTx/>
              <a:buChar char="-"/>
            </a:pPr>
            <a:endParaRPr lang="en-GB" baseline="0" dirty="0"/>
          </a:p>
        </p:txBody>
      </p:sp>
      <p:sp>
        <p:nvSpPr>
          <p:cNvPr id="4" name="Slide Number Placeholder 3"/>
          <p:cNvSpPr>
            <a:spLocks noGrp="1"/>
          </p:cNvSpPr>
          <p:nvPr>
            <p:ph type="sldNum" sz="quarter" idx="10"/>
          </p:nvPr>
        </p:nvSpPr>
        <p:spPr/>
        <p:txBody>
          <a:bodyPr/>
          <a:lstStyle/>
          <a:p>
            <a:fld id="{8439AA18-3A9D-42E7-9126-79D4C8EAC32B}" type="slidenum">
              <a:rPr lang="en-GB" smtClean="0"/>
              <a:pPr/>
              <a:t>10</a:t>
            </a:fld>
            <a:endParaRPr lang="en-GB"/>
          </a:p>
        </p:txBody>
      </p:sp>
    </p:spTree>
    <p:extLst>
      <p:ext uri="{BB962C8B-B14F-4D97-AF65-F5344CB8AC3E}">
        <p14:creationId xmlns:p14="http://schemas.microsoft.com/office/powerpoint/2010/main" val="89426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524F53-F196-40D2-B848-C1555ACB9BF0}" type="datetimeFigureOut">
              <a:rPr lang="en-GB" smtClean="0"/>
              <a:pPr/>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7BE65-3E6F-46B5-B0A3-A1BAF1C7092F}" type="slidenum">
              <a:rPr lang="en-GB" smtClean="0"/>
              <a:pPr/>
              <a:t>‹#›</a:t>
            </a:fld>
            <a:endParaRPr lang="en-GB"/>
          </a:p>
        </p:txBody>
      </p:sp>
    </p:spTree>
    <p:extLst>
      <p:ext uri="{BB962C8B-B14F-4D97-AF65-F5344CB8AC3E}">
        <p14:creationId xmlns:p14="http://schemas.microsoft.com/office/powerpoint/2010/main" val="306394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524F53-F196-40D2-B848-C1555ACB9BF0}" type="datetimeFigureOut">
              <a:rPr lang="en-GB" smtClean="0"/>
              <a:pPr/>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7BE65-3E6F-46B5-B0A3-A1BAF1C7092F}" type="slidenum">
              <a:rPr lang="en-GB" smtClean="0"/>
              <a:pPr/>
              <a:t>‹#›</a:t>
            </a:fld>
            <a:endParaRPr lang="en-GB"/>
          </a:p>
        </p:txBody>
      </p:sp>
    </p:spTree>
    <p:extLst>
      <p:ext uri="{BB962C8B-B14F-4D97-AF65-F5344CB8AC3E}">
        <p14:creationId xmlns:p14="http://schemas.microsoft.com/office/powerpoint/2010/main" val="304168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524F53-F196-40D2-B848-C1555ACB9BF0}" type="datetimeFigureOut">
              <a:rPr lang="en-GB" smtClean="0"/>
              <a:pPr/>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7BE65-3E6F-46B5-B0A3-A1BAF1C7092F}" type="slidenum">
              <a:rPr lang="en-GB" smtClean="0"/>
              <a:pPr/>
              <a:t>‹#›</a:t>
            </a:fld>
            <a:endParaRPr lang="en-GB"/>
          </a:p>
        </p:txBody>
      </p:sp>
    </p:spTree>
    <p:extLst>
      <p:ext uri="{BB962C8B-B14F-4D97-AF65-F5344CB8AC3E}">
        <p14:creationId xmlns:p14="http://schemas.microsoft.com/office/powerpoint/2010/main" val="12243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524F53-F196-40D2-B848-C1555ACB9BF0}" type="datetimeFigureOut">
              <a:rPr lang="en-GB" smtClean="0"/>
              <a:pPr/>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7BE65-3E6F-46B5-B0A3-A1BAF1C7092F}" type="slidenum">
              <a:rPr lang="en-GB" smtClean="0"/>
              <a:pPr/>
              <a:t>‹#›</a:t>
            </a:fld>
            <a:endParaRPr lang="en-GB"/>
          </a:p>
        </p:txBody>
      </p:sp>
    </p:spTree>
    <p:extLst>
      <p:ext uri="{BB962C8B-B14F-4D97-AF65-F5344CB8AC3E}">
        <p14:creationId xmlns:p14="http://schemas.microsoft.com/office/powerpoint/2010/main" val="278167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24F53-F196-40D2-B848-C1555ACB9BF0}" type="datetimeFigureOut">
              <a:rPr lang="en-GB" smtClean="0"/>
              <a:pPr/>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7BE65-3E6F-46B5-B0A3-A1BAF1C7092F}" type="slidenum">
              <a:rPr lang="en-GB" smtClean="0"/>
              <a:pPr/>
              <a:t>‹#›</a:t>
            </a:fld>
            <a:endParaRPr lang="en-GB"/>
          </a:p>
        </p:txBody>
      </p:sp>
    </p:spTree>
    <p:extLst>
      <p:ext uri="{BB962C8B-B14F-4D97-AF65-F5344CB8AC3E}">
        <p14:creationId xmlns:p14="http://schemas.microsoft.com/office/powerpoint/2010/main" val="239749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524F53-F196-40D2-B848-C1555ACB9BF0}" type="datetimeFigureOut">
              <a:rPr lang="en-GB" smtClean="0"/>
              <a:pPr/>
              <a:t>19/08/2019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7BE65-3E6F-46B5-B0A3-A1BAF1C7092F}" type="slidenum">
              <a:rPr lang="en-GB" smtClean="0"/>
              <a:pPr/>
              <a:t>‹#›</a:t>
            </a:fld>
            <a:endParaRPr lang="en-GB"/>
          </a:p>
        </p:txBody>
      </p:sp>
    </p:spTree>
    <p:extLst>
      <p:ext uri="{BB962C8B-B14F-4D97-AF65-F5344CB8AC3E}">
        <p14:creationId xmlns:p14="http://schemas.microsoft.com/office/powerpoint/2010/main" val="165122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524F53-F196-40D2-B848-C1555ACB9BF0}" type="datetimeFigureOut">
              <a:rPr lang="en-GB" smtClean="0"/>
              <a:pPr/>
              <a:t>19/08/2019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97BE65-3E6F-46B5-B0A3-A1BAF1C7092F}" type="slidenum">
              <a:rPr lang="en-GB" smtClean="0"/>
              <a:pPr/>
              <a:t>‹#›</a:t>
            </a:fld>
            <a:endParaRPr lang="en-GB"/>
          </a:p>
        </p:txBody>
      </p:sp>
    </p:spTree>
    <p:extLst>
      <p:ext uri="{BB962C8B-B14F-4D97-AF65-F5344CB8AC3E}">
        <p14:creationId xmlns:p14="http://schemas.microsoft.com/office/powerpoint/2010/main" val="428128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524F53-F196-40D2-B848-C1555ACB9BF0}" type="datetimeFigureOut">
              <a:rPr lang="en-GB" smtClean="0"/>
              <a:pPr/>
              <a:t>19/08/2019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97BE65-3E6F-46B5-B0A3-A1BAF1C7092F}" type="slidenum">
              <a:rPr lang="en-GB" smtClean="0"/>
              <a:pPr/>
              <a:t>‹#›</a:t>
            </a:fld>
            <a:endParaRPr lang="en-GB"/>
          </a:p>
        </p:txBody>
      </p:sp>
    </p:spTree>
    <p:extLst>
      <p:ext uri="{BB962C8B-B14F-4D97-AF65-F5344CB8AC3E}">
        <p14:creationId xmlns:p14="http://schemas.microsoft.com/office/powerpoint/2010/main" val="376424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24F53-F196-40D2-B848-C1555ACB9BF0}" type="datetimeFigureOut">
              <a:rPr lang="en-GB" smtClean="0"/>
              <a:pPr/>
              <a:t>19/08/2019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97BE65-3E6F-46B5-B0A3-A1BAF1C7092F}" type="slidenum">
              <a:rPr lang="en-GB" smtClean="0"/>
              <a:pPr/>
              <a:t>‹#›</a:t>
            </a:fld>
            <a:endParaRPr lang="en-GB"/>
          </a:p>
        </p:txBody>
      </p:sp>
    </p:spTree>
    <p:extLst>
      <p:ext uri="{BB962C8B-B14F-4D97-AF65-F5344CB8AC3E}">
        <p14:creationId xmlns:p14="http://schemas.microsoft.com/office/powerpoint/2010/main" val="160146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524F53-F196-40D2-B848-C1555ACB9BF0}" type="datetimeFigureOut">
              <a:rPr lang="en-GB" smtClean="0"/>
              <a:pPr/>
              <a:t>19/08/2019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7BE65-3E6F-46B5-B0A3-A1BAF1C7092F}" type="slidenum">
              <a:rPr lang="en-GB" smtClean="0"/>
              <a:pPr/>
              <a:t>‹#›</a:t>
            </a:fld>
            <a:endParaRPr lang="en-GB"/>
          </a:p>
        </p:txBody>
      </p:sp>
    </p:spTree>
    <p:extLst>
      <p:ext uri="{BB962C8B-B14F-4D97-AF65-F5344CB8AC3E}">
        <p14:creationId xmlns:p14="http://schemas.microsoft.com/office/powerpoint/2010/main" val="34646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524F53-F196-40D2-B848-C1555ACB9BF0}" type="datetimeFigureOut">
              <a:rPr lang="en-GB" smtClean="0"/>
              <a:pPr/>
              <a:t>19/08/2019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7BE65-3E6F-46B5-B0A3-A1BAF1C7092F}" type="slidenum">
              <a:rPr lang="en-GB" smtClean="0"/>
              <a:pPr/>
              <a:t>‹#›</a:t>
            </a:fld>
            <a:endParaRPr lang="en-GB"/>
          </a:p>
        </p:txBody>
      </p:sp>
    </p:spTree>
    <p:extLst>
      <p:ext uri="{BB962C8B-B14F-4D97-AF65-F5344CB8AC3E}">
        <p14:creationId xmlns:p14="http://schemas.microsoft.com/office/powerpoint/2010/main" val="340820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24F53-F196-40D2-B848-C1555ACB9BF0}" type="datetimeFigureOut">
              <a:rPr lang="en-GB" smtClean="0"/>
              <a:pPr/>
              <a:t>19/08/2019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7BE65-3E6F-46B5-B0A3-A1BAF1C7092F}" type="slidenum">
              <a:rPr lang="en-GB" smtClean="0"/>
              <a:pPr/>
              <a:t>‹#›</a:t>
            </a:fld>
            <a:endParaRPr lang="en-GB"/>
          </a:p>
        </p:txBody>
      </p:sp>
    </p:spTree>
    <p:extLst>
      <p:ext uri="{BB962C8B-B14F-4D97-AF65-F5344CB8AC3E}">
        <p14:creationId xmlns:p14="http://schemas.microsoft.com/office/powerpoint/2010/main" val="3388042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whistleblowingimpact.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istleblowingimpact.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098" y="1563427"/>
            <a:ext cx="10381129" cy="2387600"/>
          </a:xfrm>
        </p:spPr>
        <p:txBody>
          <a:bodyPr>
            <a:normAutofit fontScale="90000"/>
          </a:bodyPr>
          <a:lstStyle/>
          <a:p>
            <a:r>
              <a:rPr lang="en-GB" dirty="0"/>
              <a:t>THE WHISTLEBLOWING GUIDE : SPEAK-UP ARRANGEMENTS, CHALLENGES AND BEST-PRACTICES </a:t>
            </a:r>
          </a:p>
        </p:txBody>
      </p:sp>
    </p:spTree>
    <p:extLst>
      <p:ext uri="{BB962C8B-B14F-4D97-AF65-F5344CB8AC3E}">
        <p14:creationId xmlns:p14="http://schemas.microsoft.com/office/powerpoint/2010/main" val="86055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Aspects of Speak-up Arrangements</a:t>
            </a:r>
          </a:p>
        </p:txBody>
      </p:sp>
      <p:sp>
        <p:nvSpPr>
          <p:cNvPr id="3" name="Content Placeholder 2"/>
          <p:cNvSpPr>
            <a:spLocks noGrp="1"/>
          </p:cNvSpPr>
          <p:nvPr>
            <p:ph idx="1"/>
          </p:nvPr>
        </p:nvSpPr>
        <p:spPr>
          <a:xfrm>
            <a:off x="6792686" y="1857942"/>
            <a:ext cx="4561114" cy="4351338"/>
          </a:xfrm>
        </p:spPr>
        <p:txBody>
          <a:bodyPr/>
          <a:lstStyle/>
          <a:p>
            <a:r>
              <a:rPr lang="en-GB" dirty="0"/>
              <a:t>Key Roles </a:t>
            </a:r>
          </a:p>
          <a:p>
            <a:pPr lvl="1"/>
            <a:r>
              <a:rPr lang="en-GB" dirty="0"/>
              <a:t>Labour Unions</a:t>
            </a:r>
          </a:p>
          <a:p>
            <a:pPr lvl="1"/>
            <a:r>
              <a:rPr lang="en-GB" dirty="0"/>
              <a:t>investigators</a:t>
            </a:r>
          </a:p>
          <a:p>
            <a:r>
              <a:rPr lang="en-GB" dirty="0"/>
              <a:t>Availability of Advice </a:t>
            </a:r>
          </a:p>
          <a:p>
            <a:r>
              <a:rPr lang="en-GB" dirty="0"/>
              <a:t>Monitoring and Review</a:t>
            </a:r>
          </a:p>
          <a:p>
            <a:r>
              <a:rPr lang="en-GB" dirty="0"/>
              <a:t>Training</a:t>
            </a:r>
          </a:p>
        </p:txBody>
      </p:sp>
      <p:pic>
        <p:nvPicPr>
          <p:cNvPr id="5" name="Picture 2" descr="Image result for whistleblowing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29" y="1857941"/>
            <a:ext cx="5846805" cy="380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7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GB" dirty="0"/>
              <a:t>An Example: </a:t>
            </a:r>
          </a:p>
        </p:txBody>
      </p:sp>
      <p:pic>
        <p:nvPicPr>
          <p:cNvPr id="4" name="Picture 2" descr="http://accessfacility.org/sites/default/files/Thumbnail%20Speak%20Up%20pos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284" y="2352"/>
            <a:ext cx="5666314" cy="685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0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Internal and External Whistleblowing </a:t>
            </a:r>
          </a:p>
        </p:txBody>
      </p:sp>
      <p:sp>
        <p:nvSpPr>
          <p:cNvPr id="3" name="Content Placeholder 2"/>
          <p:cNvSpPr>
            <a:spLocks noGrp="1"/>
          </p:cNvSpPr>
          <p:nvPr>
            <p:ph idx="1"/>
          </p:nvPr>
        </p:nvSpPr>
        <p:spPr>
          <a:xfrm>
            <a:off x="838200" y="1825625"/>
            <a:ext cx="5071533" cy="4351338"/>
          </a:xfrm>
        </p:spPr>
        <p:txBody>
          <a:bodyPr/>
          <a:lstStyle/>
          <a:p>
            <a:r>
              <a:rPr lang="en-GB" dirty="0"/>
              <a:t>Internal reports are to someone inside the organization, e.g. a line manager, HR, or a whistleblowing champion</a:t>
            </a:r>
          </a:p>
          <a:p>
            <a:endParaRPr lang="en-GB" dirty="0"/>
          </a:p>
          <a:p>
            <a:r>
              <a:rPr lang="en-GB" dirty="0"/>
              <a:t>External reports are to anyone outside the organization, a regulator or the media </a:t>
            </a:r>
          </a:p>
        </p:txBody>
      </p:sp>
      <p:pic>
        <p:nvPicPr>
          <p:cNvPr id="5" name="Picture 4"/>
          <p:cNvPicPr>
            <a:picLocks noChangeAspect="1"/>
          </p:cNvPicPr>
          <p:nvPr/>
        </p:nvPicPr>
        <p:blipFill>
          <a:blip r:embed="rId3"/>
          <a:stretch>
            <a:fillRect/>
          </a:stretch>
        </p:blipFill>
        <p:spPr>
          <a:xfrm>
            <a:off x="6096000" y="1690688"/>
            <a:ext cx="5472883" cy="4601689"/>
          </a:xfrm>
          <a:prstGeom prst="rect">
            <a:avLst/>
          </a:prstGeom>
        </p:spPr>
      </p:pic>
    </p:spTree>
    <p:extLst>
      <p:ext uri="{BB962C8B-B14F-4D97-AF65-F5344CB8AC3E}">
        <p14:creationId xmlns:p14="http://schemas.microsoft.com/office/powerpoint/2010/main" val="4115818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Internal and External Whistleblowing </a:t>
            </a:r>
          </a:p>
        </p:txBody>
      </p:sp>
      <p:sp>
        <p:nvSpPr>
          <p:cNvPr id="3" name="Content Placeholder 2"/>
          <p:cNvSpPr>
            <a:spLocks noGrp="1"/>
          </p:cNvSpPr>
          <p:nvPr>
            <p:ph idx="1"/>
          </p:nvPr>
        </p:nvSpPr>
        <p:spPr>
          <a:xfrm>
            <a:off x="838200" y="1825625"/>
            <a:ext cx="4739639" cy="4351338"/>
          </a:xfrm>
        </p:spPr>
        <p:txBody>
          <a:bodyPr anchor="ctr"/>
          <a:lstStyle/>
          <a:p>
            <a:pPr marL="0" indent="0">
              <a:buNone/>
            </a:pPr>
            <a:r>
              <a:rPr lang="en-GB" dirty="0"/>
              <a:t>Most external disclosures happen after an internal one has already happened: they are part of the same whistleblowing process </a:t>
            </a:r>
          </a:p>
        </p:txBody>
      </p:sp>
      <p:pic>
        <p:nvPicPr>
          <p:cNvPr id="4" name="Picture 3"/>
          <p:cNvPicPr>
            <a:picLocks noChangeAspect="1"/>
          </p:cNvPicPr>
          <p:nvPr/>
        </p:nvPicPr>
        <p:blipFill>
          <a:blip r:embed="rId3"/>
          <a:stretch>
            <a:fillRect/>
          </a:stretch>
        </p:blipFill>
        <p:spPr>
          <a:xfrm>
            <a:off x="5577839" y="1825625"/>
            <a:ext cx="6534573" cy="4084108"/>
          </a:xfrm>
          <a:prstGeom prst="rect">
            <a:avLst/>
          </a:prstGeom>
        </p:spPr>
      </p:pic>
      <p:sp>
        <p:nvSpPr>
          <p:cNvPr id="5" name="TextBox 4"/>
          <p:cNvSpPr txBox="1"/>
          <p:nvPr/>
        </p:nvSpPr>
        <p:spPr>
          <a:xfrm>
            <a:off x="6248400" y="2184400"/>
            <a:ext cx="2184400" cy="523220"/>
          </a:xfrm>
          <a:prstGeom prst="rect">
            <a:avLst/>
          </a:prstGeom>
          <a:noFill/>
        </p:spPr>
        <p:txBody>
          <a:bodyPr wrap="square" rtlCol="0">
            <a:spAutoFit/>
          </a:bodyPr>
          <a:lstStyle/>
          <a:p>
            <a:r>
              <a:rPr lang="en-GB" sz="2800" dirty="0">
                <a:latin typeface="Aharoni" panose="02010803020104030203" pitchFamily="2" charset="-79"/>
                <a:cs typeface="Aharoni" panose="02010803020104030203" pitchFamily="2" charset="-79"/>
              </a:rPr>
              <a:t>Internal </a:t>
            </a:r>
          </a:p>
        </p:txBody>
      </p:sp>
      <p:sp>
        <p:nvSpPr>
          <p:cNvPr id="6" name="TextBox 5"/>
          <p:cNvSpPr txBox="1"/>
          <p:nvPr/>
        </p:nvSpPr>
        <p:spPr>
          <a:xfrm>
            <a:off x="10143066" y="4301067"/>
            <a:ext cx="2184400" cy="523220"/>
          </a:xfrm>
          <a:prstGeom prst="rect">
            <a:avLst/>
          </a:prstGeom>
          <a:noFill/>
        </p:spPr>
        <p:txBody>
          <a:bodyPr wrap="square" rtlCol="0">
            <a:spAutoFit/>
          </a:bodyPr>
          <a:lstStyle/>
          <a:p>
            <a:r>
              <a:rPr lang="en-GB" sz="2800" dirty="0">
                <a:latin typeface="Aharoni" panose="02010803020104030203" pitchFamily="2" charset="-79"/>
                <a:cs typeface="Aharoni" panose="02010803020104030203" pitchFamily="2" charset="-79"/>
              </a:rPr>
              <a:t>External </a:t>
            </a:r>
          </a:p>
        </p:txBody>
      </p:sp>
    </p:spTree>
    <p:extLst>
      <p:ext uri="{BB962C8B-B14F-4D97-AF65-F5344CB8AC3E}">
        <p14:creationId xmlns:p14="http://schemas.microsoft.com/office/powerpoint/2010/main" val="420503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Employee Voice</a:t>
            </a:r>
          </a:p>
        </p:txBody>
      </p:sp>
      <p:sp>
        <p:nvSpPr>
          <p:cNvPr id="3" name="Content Placeholder 2"/>
          <p:cNvSpPr>
            <a:spLocks noGrp="1"/>
          </p:cNvSpPr>
          <p:nvPr>
            <p:ph idx="1"/>
          </p:nvPr>
        </p:nvSpPr>
        <p:spPr/>
        <p:txBody>
          <a:bodyPr>
            <a:normAutofit lnSpcReduction="10000"/>
          </a:bodyPr>
          <a:lstStyle/>
          <a:p>
            <a:pPr marL="0" indent="0" algn="ctr">
              <a:lnSpc>
                <a:spcPct val="150000"/>
              </a:lnSpc>
              <a:buNone/>
            </a:pPr>
            <a:r>
              <a:rPr lang="en-GB" dirty="0"/>
              <a:t>“the discretionary provision of information intended to improve organizational functioning to someone inside an organization with the perceived authority to act, even though such information may challenge and upset the status quo of the organization and its power holders, is critical to organizational well-being yet insufficiently provided by employees, who see the risks of speaking up as outweighing the benefits.” (</a:t>
            </a:r>
            <a:r>
              <a:rPr lang="en-GB" dirty="0" err="1"/>
              <a:t>Detert</a:t>
            </a:r>
            <a:r>
              <a:rPr lang="en-GB" dirty="0"/>
              <a:t> &amp; Burris, 2007: 869)</a:t>
            </a:r>
          </a:p>
        </p:txBody>
      </p:sp>
    </p:spTree>
    <p:extLst>
      <p:ext uri="{BB962C8B-B14F-4D97-AF65-F5344CB8AC3E}">
        <p14:creationId xmlns:p14="http://schemas.microsoft.com/office/powerpoint/2010/main" val="52506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Employee Voice</a:t>
            </a:r>
          </a:p>
        </p:txBody>
      </p:sp>
      <p:sp>
        <p:nvSpPr>
          <p:cNvPr id="3" name="Content Placeholder 2"/>
          <p:cNvSpPr>
            <a:spLocks noGrp="1"/>
          </p:cNvSpPr>
          <p:nvPr>
            <p:ph idx="1"/>
          </p:nvPr>
        </p:nvSpPr>
        <p:spPr/>
        <p:txBody>
          <a:bodyPr/>
          <a:lstStyle/>
          <a:p>
            <a:r>
              <a:rPr lang="en-GB" dirty="0"/>
              <a:t>3 streams</a:t>
            </a:r>
          </a:p>
          <a:p>
            <a:pPr lvl="1"/>
            <a:r>
              <a:rPr lang="en-GB" dirty="0"/>
              <a:t>Human Resource Management</a:t>
            </a:r>
          </a:p>
          <a:p>
            <a:pPr lvl="1"/>
            <a:r>
              <a:rPr lang="en-GB" dirty="0"/>
              <a:t>Employee Relations</a:t>
            </a:r>
          </a:p>
          <a:p>
            <a:pPr lvl="1"/>
            <a:r>
              <a:rPr lang="en-GB" dirty="0"/>
              <a:t>Organizational </a:t>
            </a:r>
            <a:r>
              <a:rPr lang="en-GB" dirty="0" err="1"/>
              <a:t>Behavior</a:t>
            </a:r>
            <a:r>
              <a:rPr lang="en-GB" dirty="0"/>
              <a:t> </a:t>
            </a:r>
          </a:p>
          <a:p>
            <a:pPr marL="457200" lvl="1" indent="0">
              <a:buNone/>
            </a:pPr>
            <a:endParaRPr lang="en-GB" dirty="0"/>
          </a:p>
          <a:p>
            <a:r>
              <a:rPr lang="en-GB" dirty="0"/>
              <a:t>Pro-social or Justice Orientation </a:t>
            </a:r>
          </a:p>
          <a:p>
            <a:endParaRPr lang="en-GB" dirty="0"/>
          </a:p>
        </p:txBody>
      </p:sp>
    </p:spTree>
    <p:extLst>
      <p:ext uri="{BB962C8B-B14F-4D97-AF65-F5344CB8AC3E}">
        <p14:creationId xmlns:p14="http://schemas.microsoft.com/office/powerpoint/2010/main" val="155114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Parrhesia</a:t>
            </a:r>
            <a:r>
              <a:rPr lang="en-GB" dirty="0"/>
              <a:t> </a:t>
            </a:r>
          </a:p>
        </p:txBody>
      </p:sp>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367" y="1690688"/>
            <a:ext cx="6917266" cy="44273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23200" y="6235848"/>
            <a:ext cx="3894666" cy="307777"/>
          </a:xfrm>
          <a:prstGeom prst="rect">
            <a:avLst/>
          </a:prstGeom>
          <a:noFill/>
        </p:spPr>
        <p:txBody>
          <a:bodyPr wrap="square" rtlCol="0">
            <a:spAutoFit/>
          </a:bodyPr>
          <a:lstStyle/>
          <a:p>
            <a:r>
              <a:rPr lang="en-GB" sz="1400" dirty="0"/>
              <a:t>The Death of Socrates - Jacques-Louis David</a:t>
            </a:r>
          </a:p>
        </p:txBody>
      </p:sp>
    </p:spTree>
    <p:extLst>
      <p:ext uri="{BB962C8B-B14F-4D97-AF65-F5344CB8AC3E}">
        <p14:creationId xmlns:p14="http://schemas.microsoft.com/office/powerpoint/2010/main" val="2208530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Trust in Organizations </a:t>
            </a:r>
          </a:p>
        </p:txBody>
      </p:sp>
      <p:sp>
        <p:nvSpPr>
          <p:cNvPr id="3" name="Content Placeholder 2"/>
          <p:cNvSpPr>
            <a:spLocks noGrp="1"/>
          </p:cNvSpPr>
          <p:nvPr>
            <p:ph idx="1"/>
          </p:nvPr>
        </p:nvSpPr>
        <p:spPr/>
        <p:txBody>
          <a:bodyPr/>
          <a:lstStyle/>
          <a:p>
            <a:r>
              <a:rPr lang="en-US" dirty="0"/>
              <a:t>Trust- a state of favourable expectation regarding other people’s actions and intentions (</a:t>
            </a:r>
            <a:r>
              <a:rPr lang="en-US" dirty="0" err="1"/>
              <a:t>Möllering</a:t>
            </a:r>
            <a:r>
              <a:rPr lang="en-US" dirty="0"/>
              <a:t> 2001: 404)</a:t>
            </a:r>
          </a:p>
          <a:p>
            <a:endParaRPr lang="en-US" dirty="0"/>
          </a:p>
          <a:p>
            <a:r>
              <a:rPr lang="en-US" dirty="0"/>
              <a:t>Behavioural trust - trust in people and organisations </a:t>
            </a:r>
          </a:p>
          <a:p>
            <a:endParaRPr lang="en-US" dirty="0"/>
          </a:p>
          <a:p>
            <a:r>
              <a:rPr lang="en-US" dirty="0"/>
              <a:t>Competence Trust/Intentional Trust</a:t>
            </a:r>
          </a:p>
          <a:p>
            <a:endParaRPr lang="en-US" dirty="0"/>
          </a:p>
          <a:p>
            <a:r>
              <a:rPr lang="en-US" dirty="0"/>
              <a:t>How does trust affect a speak-up arrangement? </a:t>
            </a:r>
          </a:p>
          <a:p>
            <a:endParaRPr lang="en-GB" dirty="0"/>
          </a:p>
        </p:txBody>
      </p:sp>
    </p:spTree>
    <p:extLst>
      <p:ext uri="{BB962C8B-B14F-4D97-AF65-F5344CB8AC3E}">
        <p14:creationId xmlns:p14="http://schemas.microsoft.com/office/powerpoint/2010/main" val="279234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pifg.de/pu/workpap/wp06-5/wp06-5_ab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39349"/>
            <a:ext cx="5937738" cy="6318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18233"/>
            <a:ext cx="10515600" cy="1325563"/>
          </a:xfrm>
        </p:spPr>
        <p:txBody>
          <a:bodyPr/>
          <a:lstStyle/>
          <a:p>
            <a:r>
              <a:rPr lang="en-GB" dirty="0" err="1"/>
              <a:t>Möllering’s</a:t>
            </a:r>
            <a:r>
              <a:rPr lang="en-GB" dirty="0"/>
              <a:t> Trust Model </a:t>
            </a:r>
          </a:p>
        </p:txBody>
      </p:sp>
      <p:sp>
        <p:nvSpPr>
          <p:cNvPr id="4" name="Rectangle 3"/>
          <p:cNvSpPr/>
          <p:nvPr/>
        </p:nvSpPr>
        <p:spPr>
          <a:xfrm>
            <a:off x="176802" y="6314444"/>
            <a:ext cx="5520614" cy="369332"/>
          </a:xfrm>
          <a:prstGeom prst="rect">
            <a:avLst/>
          </a:prstGeom>
        </p:spPr>
        <p:txBody>
          <a:bodyPr wrap="none">
            <a:spAutoFit/>
          </a:bodyPr>
          <a:lstStyle/>
          <a:p>
            <a:r>
              <a:rPr lang="en-GB" dirty="0"/>
              <a:t>http://www.mpifg.de/pu/workpap/wp06-5/wp06-5.html</a:t>
            </a:r>
          </a:p>
        </p:txBody>
      </p:sp>
      <p:sp>
        <p:nvSpPr>
          <p:cNvPr id="7" name="TextBox 6"/>
          <p:cNvSpPr txBox="1"/>
          <p:nvPr/>
        </p:nvSpPr>
        <p:spPr>
          <a:xfrm>
            <a:off x="176802" y="2203938"/>
            <a:ext cx="5919198" cy="2308324"/>
          </a:xfrm>
          <a:prstGeom prst="rect">
            <a:avLst/>
          </a:prstGeom>
          <a:noFill/>
        </p:spPr>
        <p:txBody>
          <a:bodyPr wrap="square" rtlCol="0">
            <a:spAutoFit/>
          </a:bodyPr>
          <a:lstStyle/>
          <a:p>
            <a:r>
              <a:rPr lang="en-US" sz="3600" dirty="0"/>
              <a:t>trust is characterized by insufficient information and emotionally enabled leaps of faith (</a:t>
            </a:r>
            <a:r>
              <a:rPr lang="en-US" sz="3600" dirty="0" err="1"/>
              <a:t>Möllering</a:t>
            </a:r>
            <a:r>
              <a:rPr lang="en-US" sz="3600" dirty="0"/>
              <a:t> 2013: 291)</a:t>
            </a:r>
            <a:endParaRPr lang="en-GB" sz="3600" dirty="0"/>
          </a:p>
        </p:txBody>
      </p:sp>
    </p:spTree>
    <p:extLst>
      <p:ext uri="{BB962C8B-B14F-4D97-AF65-F5344CB8AC3E}">
        <p14:creationId xmlns:p14="http://schemas.microsoft.com/office/powerpoint/2010/main" val="1489956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Trust and Time </a:t>
            </a:r>
          </a:p>
        </p:txBody>
      </p:sp>
      <p:sp>
        <p:nvSpPr>
          <p:cNvPr id="3" name="Content Placeholder 2"/>
          <p:cNvSpPr>
            <a:spLocks noGrp="1"/>
          </p:cNvSpPr>
          <p:nvPr>
            <p:ph idx="1"/>
          </p:nvPr>
        </p:nvSpPr>
        <p:spPr>
          <a:xfrm>
            <a:off x="838200" y="1825625"/>
            <a:ext cx="5445369" cy="4351338"/>
          </a:xfrm>
        </p:spPr>
        <p:txBody>
          <a:bodyPr/>
          <a:lstStyle/>
          <a:p>
            <a:r>
              <a:rPr lang="en-GB" dirty="0"/>
              <a:t>Trust takes time to build, and can be undone much more quickly than it is built</a:t>
            </a:r>
          </a:p>
          <a:p>
            <a:r>
              <a:rPr lang="en-GB" dirty="0"/>
              <a:t>Trust evolves through interactions </a:t>
            </a:r>
          </a:p>
          <a:p>
            <a:endParaRPr lang="en-GB" dirty="0"/>
          </a:p>
          <a:p>
            <a:r>
              <a:rPr lang="en-GB" dirty="0"/>
              <a:t>Previous Experience is Crucial </a:t>
            </a:r>
          </a:p>
          <a:p>
            <a:endParaRPr lang="en-GB" dirty="0"/>
          </a:p>
        </p:txBody>
      </p:sp>
      <p:pic>
        <p:nvPicPr>
          <p:cNvPr id="4" name="Picture 3"/>
          <p:cNvPicPr>
            <a:picLocks noChangeAspect="1"/>
          </p:cNvPicPr>
          <p:nvPr/>
        </p:nvPicPr>
        <p:blipFill>
          <a:blip r:embed="rId3"/>
          <a:stretch>
            <a:fillRect/>
          </a:stretch>
        </p:blipFill>
        <p:spPr>
          <a:xfrm>
            <a:off x="7011490" y="1690688"/>
            <a:ext cx="4777208" cy="3215298"/>
          </a:xfrm>
          <a:prstGeom prst="rect">
            <a:avLst/>
          </a:prstGeom>
        </p:spPr>
      </p:pic>
    </p:spTree>
    <p:extLst>
      <p:ext uri="{BB962C8B-B14F-4D97-AF65-F5344CB8AC3E}">
        <p14:creationId xmlns:p14="http://schemas.microsoft.com/office/powerpoint/2010/main" val="424002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lstStyle/>
          <a:p>
            <a:r>
              <a:rPr lang="en-GB" dirty="0"/>
              <a:t>Week 1: Introduction to Whistleblowing </a:t>
            </a:r>
          </a:p>
          <a:p>
            <a:r>
              <a:rPr lang="en-GB" dirty="0"/>
              <a:t>Week 2: Speak Up Arrangements- what we know so far </a:t>
            </a:r>
          </a:p>
          <a:p>
            <a:r>
              <a:rPr lang="en-GB" dirty="0"/>
              <a:t>Week 3: Internal and External Whistleblowing </a:t>
            </a:r>
          </a:p>
          <a:p>
            <a:r>
              <a:rPr lang="en-GB" dirty="0"/>
              <a:t>Week 4: Trust in Organizations </a:t>
            </a:r>
          </a:p>
          <a:p>
            <a:r>
              <a:rPr lang="en-GB" dirty="0"/>
              <a:t>Week 5: How Do People Speak Up? </a:t>
            </a:r>
          </a:p>
          <a:p>
            <a:r>
              <a:rPr lang="en-GB" dirty="0"/>
              <a:t>Week 6: Best Practice in Speak-up Arrangements </a:t>
            </a:r>
          </a:p>
          <a:p>
            <a:r>
              <a:rPr lang="en-GB" dirty="0"/>
              <a:t>Week 7: Responsiveness </a:t>
            </a:r>
          </a:p>
          <a:p>
            <a:r>
              <a:rPr lang="en-GB" dirty="0"/>
              <a:t>Week 8: Using Speak-up Data </a:t>
            </a:r>
          </a:p>
          <a:p>
            <a:endParaRPr lang="en-GB" dirty="0"/>
          </a:p>
          <a:p>
            <a:endParaRPr lang="en-GB" dirty="0"/>
          </a:p>
        </p:txBody>
      </p:sp>
    </p:spTree>
    <p:extLst>
      <p:ext uri="{BB962C8B-B14F-4D97-AF65-F5344CB8AC3E}">
        <p14:creationId xmlns:p14="http://schemas.microsoft.com/office/powerpoint/2010/main" val="336978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Trust in Organizations </a:t>
            </a:r>
          </a:p>
        </p:txBody>
      </p:sp>
      <p:pic>
        <p:nvPicPr>
          <p:cNvPr id="5122" name="Picture 2" descr="Image result for t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295" y="1397062"/>
            <a:ext cx="7253409" cy="544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People Speak Up? </a:t>
            </a:r>
          </a:p>
        </p:txBody>
      </p:sp>
      <p:sp>
        <p:nvSpPr>
          <p:cNvPr id="3" name="Content Placeholder 2"/>
          <p:cNvSpPr>
            <a:spLocks noGrp="1"/>
          </p:cNvSpPr>
          <p:nvPr>
            <p:ph idx="1"/>
          </p:nvPr>
        </p:nvSpPr>
        <p:spPr/>
        <p:txBody>
          <a:bodyPr/>
          <a:lstStyle/>
          <a:p>
            <a:r>
              <a:rPr lang="en-US" dirty="0"/>
              <a:t>Corporate Ethical Virtue Model (</a:t>
            </a:r>
            <a:r>
              <a:rPr lang="en-US" dirty="0" err="1"/>
              <a:t>Kaptein</a:t>
            </a:r>
            <a:r>
              <a:rPr lang="en-US" dirty="0"/>
              <a:t>, 2011) </a:t>
            </a:r>
          </a:p>
          <a:p>
            <a:pPr lvl="1"/>
            <a:r>
              <a:rPr lang="en-US" dirty="0"/>
              <a:t>Clarity </a:t>
            </a:r>
          </a:p>
          <a:p>
            <a:pPr lvl="1"/>
            <a:r>
              <a:rPr lang="en-US" dirty="0"/>
              <a:t>Congruency </a:t>
            </a:r>
          </a:p>
          <a:p>
            <a:pPr lvl="1"/>
            <a:r>
              <a:rPr lang="en-GB" dirty="0"/>
              <a:t>Feasibility </a:t>
            </a:r>
            <a:endParaRPr lang="en-US" dirty="0"/>
          </a:p>
          <a:p>
            <a:pPr lvl="1"/>
            <a:r>
              <a:rPr lang="en-US" dirty="0"/>
              <a:t>Supportability </a:t>
            </a:r>
          </a:p>
          <a:p>
            <a:pPr lvl="1"/>
            <a:r>
              <a:rPr lang="en-GB" dirty="0"/>
              <a:t>Transparency </a:t>
            </a:r>
          </a:p>
          <a:p>
            <a:pPr lvl="1"/>
            <a:r>
              <a:rPr lang="en-GB" dirty="0" err="1"/>
              <a:t>Discussability</a:t>
            </a:r>
            <a:r>
              <a:rPr lang="en-GB" dirty="0"/>
              <a:t> </a:t>
            </a:r>
          </a:p>
          <a:p>
            <a:pPr lvl="1"/>
            <a:r>
              <a:rPr lang="en-GB" dirty="0" err="1"/>
              <a:t>Sanctionability</a:t>
            </a:r>
            <a:r>
              <a:rPr lang="en-GB" dirty="0"/>
              <a:t> </a:t>
            </a:r>
          </a:p>
        </p:txBody>
      </p:sp>
    </p:spTree>
    <p:extLst>
      <p:ext uri="{BB962C8B-B14F-4D97-AF65-F5344CB8AC3E}">
        <p14:creationId xmlns:p14="http://schemas.microsoft.com/office/powerpoint/2010/main" val="1573358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Corporate Ethical Virtue Model (</a:t>
            </a:r>
            <a:r>
              <a:rPr lang="en-US" dirty="0" err="1"/>
              <a:t>con’t</a:t>
            </a:r>
            <a:r>
              <a:rPr lang="en-US" dirty="0"/>
              <a:t>)</a:t>
            </a:r>
            <a:br>
              <a:rPr lang="en-US" dirty="0"/>
            </a:br>
            <a:endParaRPr lang="en-GB" dirty="0"/>
          </a:p>
        </p:txBody>
      </p:sp>
      <p:sp>
        <p:nvSpPr>
          <p:cNvPr id="3" name="Content Placeholder 2"/>
          <p:cNvSpPr>
            <a:spLocks noGrp="1"/>
          </p:cNvSpPr>
          <p:nvPr>
            <p:ph idx="1"/>
          </p:nvPr>
        </p:nvSpPr>
        <p:spPr/>
        <p:txBody>
          <a:bodyPr/>
          <a:lstStyle/>
          <a:p>
            <a:r>
              <a:rPr lang="en-GB" dirty="0"/>
              <a:t>Employee responses to wrongdoing </a:t>
            </a:r>
          </a:p>
          <a:p>
            <a:pPr lvl="1"/>
            <a:r>
              <a:rPr lang="en-GB" dirty="0"/>
              <a:t>Inaction </a:t>
            </a:r>
          </a:p>
          <a:p>
            <a:pPr lvl="1"/>
            <a:r>
              <a:rPr lang="en-GB" dirty="0"/>
              <a:t>Confronting he wrongdoer(s)</a:t>
            </a:r>
          </a:p>
          <a:p>
            <a:pPr lvl="1"/>
            <a:r>
              <a:rPr lang="en-GB" dirty="0"/>
              <a:t>Reporting to management </a:t>
            </a:r>
          </a:p>
          <a:p>
            <a:pPr lvl="1"/>
            <a:r>
              <a:rPr lang="en-GB" dirty="0"/>
              <a:t>Calling an internal hotline </a:t>
            </a:r>
          </a:p>
          <a:p>
            <a:pPr lvl="1"/>
            <a:r>
              <a:rPr lang="en-GB" dirty="0"/>
              <a:t>External whistleblowing </a:t>
            </a:r>
          </a:p>
        </p:txBody>
      </p:sp>
    </p:spTree>
    <p:extLst>
      <p:ext uri="{BB962C8B-B14F-4D97-AF65-F5344CB8AC3E}">
        <p14:creationId xmlns:p14="http://schemas.microsoft.com/office/powerpoint/2010/main" val="1886013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Whistleblowing as a Protracted Process (PCAW [now Protect] 2013) </a:t>
            </a:r>
          </a:p>
        </p:txBody>
      </p:sp>
      <p:graphicFrame>
        <p:nvGraphicFramePr>
          <p:cNvPr id="5" name="Table 4"/>
          <p:cNvGraphicFramePr>
            <a:graphicFrameLocks noGrp="1"/>
          </p:cNvGraphicFramePr>
          <p:nvPr>
            <p:extLst>
              <p:ext uri="{D42A27DB-BD31-4B8C-83A1-F6EECF244321}">
                <p14:modId xmlns:p14="http://schemas.microsoft.com/office/powerpoint/2010/main" val="2307294329"/>
              </p:ext>
            </p:extLst>
          </p:nvPr>
        </p:nvGraphicFramePr>
        <p:xfrm>
          <a:off x="398584" y="1777271"/>
          <a:ext cx="10955216" cy="4567230"/>
        </p:xfrm>
        <a:graphic>
          <a:graphicData uri="http://schemas.openxmlformats.org/drawingml/2006/table">
            <a:tbl>
              <a:tblPr firstRow="1" firstCol="1" bandRow="1">
                <a:tableStyleId>{5C22544A-7EE6-4342-B048-85BDC9FD1C3A}</a:tableStyleId>
              </a:tblPr>
              <a:tblGrid>
                <a:gridCol w="2523393">
                  <a:extLst>
                    <a:ext uri="{9D8B030D-6E8A-4147-A177-3AD203B41FA5}">
                      <a16:colId xmlns:a16="http://schemas.microsoft.com/office/drawing/2014/main" val="20000"/>
                    </a:ext>
                  </a:extLst>
                </a:gridCol>
                <a:gridCol w="1852246">
                  <a:extLst>
                    <a:ext uri="{9D8B030D-6E8A-4147-A177-3AD203B41FA5}">
                      <a16:colId xmlns:a16="http://schemas.microsoft.com/office/drawing/2014/main" val="20001"/>
                    </a:ext>
                  </a:extLst>
                </a:gridCol>
                <a:gridCol w="2024945">
                  <a:extLst>
                    <a:ext uri="{9D8B030D-6E8A-4147-A177-3AD203B41FA5}">
                      <a16:colId xmlns:a16="http://schemas.microsoft.com/office/drawing/2014/main" val="20002"/>
                    </a:ext>
                  </a:extLst>
                </a:gridCol>
                <a:gridCol w="2034637">
                  <a:extLst>
                    <a:ext uri="{9D8B030D-6E8A-4147-A177-3AD203B41FA5}">
                      <a16:colId xmlns:a16="http://schemas.microsoft.com/office/drawing/2014/main" val="20003"/>
                    </a:ext>
                  </a:extLst>
                </a:gridCol>
                <a:gridCol w="2519995">
                  <a:extLst>
                    <a:ext uri="{9D8B030D-6E8A-4147-A177-3AD203B41FA5}">
                      <a16:colId xmlns:a16="http://schemas.microsoft.com/office/drawing/2014/main" val="20004"/>
                    </a:ext>
                  </a:extLst>
                </a:gridCol>
              </a:tblGrid>
              <a:tr h="983786">
                <a:tc>
                  <a:txBody>
                    <a:bodyPr/>
                    <a:lstStyle/>
                    <a:p>
                      <a:pPr>
                        <a:spcAft>
                          <a:spcPts val="0"/>
                        </a:spcAft>
                      </a:pPr>
                      <a:r>
                        <a:rPr lang="en-US" sz="2800" dirty="0">
                          <a:effectLst/>
                        </a:rPr>
                        <a:t> </a:t>
                      </a:r>
                      <a:endParaRPr lang="en-GB" sz="2800" dirty="0">
                        <a:effectLst/>
                        <a:latin typeface="Times New Roman" panose="02020603050405020304" pitchFamily="18" charset="0"/>
                        <a:ea typeface="Arial Unicode MS" panose="020B0604020202020204" pitchFamily="34" charset="-128"/>
                      </a:endParaRPr>
                    </a:p>
                  </a:txBody>
                  <a:tcPr marL="50800" marR="50800" marT="50800" marB="50800" anchor="b"/>
                </a:tc>
                <a:tc>
                  <a:txBody>
                    <a:bodyPr/>
                    <a:lstStyle/>
                    <a:p>
                      <a:pPr algn="ctr">
                        <a:lnSpc>
                          <a:spcPct val="200000"/>
                        </a:lnSpc>
                        <a:spcAft>
                          <a:spcPts val="0"/>
                        </a:spcAft>
                      </a:pPr>
                      <a:r>
                        <a:rPr lang="en-US" sz="2800">
                          <a:effectLst/>
                          <a:uFill>
                            <a:solidFill>
                              <a:srgbClr val="000000"/>
                            </a:solidFill>
                          </a:uFill>
                        </a:rPr>
                        <a:t>Internal</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lnSpc>
                          <a:spcPct val="200000"/>
                        </a:lnSpc>
                        <a:spcAft>
                          <a:spcPts val="0"/>
                        </a:spcAft>
                      </a:pPr>
                      <a:r>
                        <a:rPr lang="en-US" sz="2800">
                          <a:effectLst/>
                          <a:uFill>
                            <a:solidFill>
                              <a:srgbClr val="000000"/>
                            </a:solidFill>
                          </a:uFill>
                        </a:rPr>
                        <a:t>External</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lnSpc>
                          <a:spcPct val="200000"/>
                        </a:lnSpc>
                        <a:spcAft>
                          <a:spcPts val="0"/>
                        </a:spcAft>
                      </a:pPr>
                      <a:r>
                        <a:rPr lang="en-US" sz="2800">
                          <a:effectLst/>
                          <a:uFill>
                            <a:solidFill>
                              <a:srgbClr val="000000"/>
                            </a:solidFill>
                          </a:uFill>
                        </a:rPr>
                        <a:t>Union</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lnSpc>
                          <a:spcPct val="200000"/>
                        </a:lnSpc>
                        <a:spcAft>
                          <a:spcPts val="0"/>
                        </a:spcAft>
                      </a:pPr>
                      <a:r>
                        <a:rPr lang="en-US" sz="2800">
                          <a:effectLst/>
                          <a:uFill>
                            <a:solidFill>
                              <a:srgbClr val="000000"/>
                            </a:solidFill>
                          </a:uFill>
                        </a:rPr>
                        <a:t>Total</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extLst>
                  <a:ext uri="{0D108BD9-81ED-4DB2-BD59-A6C34878D82A}">
                    <a16:rowId xmlns:a16="http://schemas.microsoft.com/office/drawing/2014/main" val="10000"/>
                  </a:ext>
                </a:extLst>
              </a:tr>
              <a:tr h="936774">
                <a:tc>
                  <a:txBody>
                    <a:bodyPr/>
                    <a:lstStyle/>
                    <a:p>
                      <a:pPr>
                        <a:lnSpc>
                          <a:spcPct val="200000"/>
                        </a:lnSpc>
                        <a:spcAft>
                          <a:spcPts val="0"/>
                        </a:spcAft>
                      </a:pPr>
                      <a:r>
                        <a:rPr lang="en-US" sz="2800" dirty="0">
                          <a:effectLst/>
                          <a:uFill>
                            <a:solidFill>
                              <a:srgbClr val="000000"/>
                            </a:solidFill>
                          </a:uFill>
                        </a:rPr>
                        <a:t>first attempt</a:t>
                      </a:r>
                      <a:endParaRPr lang="en-GB" sz="2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778 (89.6%)</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75 (8.6%)</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15 (1.7%)</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868 (100.0%)</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extLst>
                  <a:ext uri="{0D108BD9-81ED-4DB2-BD59-A6C34878D82A}">
                    <a16:rowId xmlns:a16="http://schemas.microsoft.com/office/drawing/2014/main" val="10001"/>
                  </a:ext>
                </a:extLst>
              </a:tr>
              <a:tr h="980176">
                <a:tc>
                  <a:txBody>
                    <a:bodyPr/>
                    <a:lstStyle/>
                    <a:p>
                      <a:pPr>
                        <a:lnSpc>
                          <a:spcPct val="200000"/>
                        </a:lnSpc>
                        <a:spcAft>
                          <a:spcPts val="0"/>
                        </a:spcAft>
                      </a:pPr>
                      <a:r>
                        <a:rPr lang="en-US" sz="2800">
                          <a:effectLst/>
                          <a:uFill>
                            <a:solidFill>
                              <a:srgbClr val="000000"/>
                            </a:solidFill>
                          </a:uFill>
                        </a:rPr>
                        <a:t>second attempt</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350 (72.3%)</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115 (23.8%)</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19 (3.9%)</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484 (100.0%</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extLst>
                  <a:ext uri="{0D108BD9-81ED-4DB2-BD59-A6C34878D82A}">
                    <a16:rowId xmlns:a16="http://schemas.microsoft.com/office/drawing/2014/main" val="10002"/>
                  </a:ext>
                </a:extLst>
              </a:tr>
              <a:tr h="766399">
                <a:tc>
                  <a:txBody>
                    <a:bodyPr/>
                    <a:lstStyle/>
                    <a:p>
                      <a:pPr>
                        <a:lnSpc>
                          <a:spcPct val="200000"/>
                        </a:lnSpc>
                        <a:spcAft>
                          <a:spcPts val="0"/>
                        </a:spcAft>
                      </a:pPr>
                      <a:r>
                        <a:rPr lang="en-US" sz="2800">
                          <a:effectLst/>
                          <a:uFill>
                            <a:solidFill>
                              <a:srgbClr val="000000"/>
                            </a:solidFill>
                          </a:uFill>
                        </a:rPr>
                        <a:t>third attempt</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85 (59.9%)</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51 (35.9%)</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6 (4.2%)</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142 (100.0%)</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extLst>
                  <a:ext uri="{0D108BD9-81ED-4DB2-BD59-A6C34878D82A}">
                    <a16:rowId xmlns:a16="http://schemas.microsoft.com/office/drawing/2014/main" val="10003"/>
                  </a:ext>
                </a:extLst>
              </a:tr>
              <a:tr h="762368">
                <a:tc>
                  <a:txBody>
                    <a:bodyPr/>
                    <a:lstStyle/>
                    <a:p>
                      <a:pPr>
                        <a:lnSpc>
                          <a:spcPct val="200000"/>
                        </a:lnSpc>
                        <a:spcAft>
                          <a:spcPts val="0"/>
                        </a:spcAft>
                      </a:pPr>
                      <a:r>
                        <a:rPr lang="en-US" sz="2800">
                          <a:effectLst/>
                          <a:uFill>
                            <a:solidFill>
                              <a:srgbClr val="000000"/>
                            </a:solidFill>
                          </a:uFill>
                        </a:rPr>
                        <a:t>fourth attempt</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10 (45.5%)</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dirty="0">
                          <a:effectLst/>
                          <a:uFill>
                            <a:solidFill>
                              <a:srgbClr val="000000"/>
                            </a:solidFill>
                          </a:uFill>
                        </a:rPr>
                        <a:t>11 (50.0%)</a:t>
                      </a:r>
                      <a:endParaRPr lang="en-GB" sz="2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a:effectLst/>
                          <a:uFill>
                            <a:solidFill>
                              <a:srgbClr val="000000"/>
                            </a:solidFill>
                          </a:uFill>
                        </a:rPr>
                        <a:t>1 (4.5%)</a:t>
                      </a:r>
                      <a:endParaRPr lang="en-GB" sz="2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lnSpc>
                          <a:spcPct val="200000"/>
                        </a:lnSpc>
                        <a:spcAft>
                          <a:spcPts val="0"/>
                        </a:spcAft>
                      </a:pPr>
                      <a:r>
                        <a:rPr lang="en-US" sz="2800" dirty="0">
                          <a:effectLst/>
                          <a:uFill>
                            <a:solidFill>
                              <a:srgbClr val="000000"/>
                            </a:solidFill>
                          </a:uFill>
                        </a:rPr>
                        <a:t>22 (100.0%)</a:t>
                      </a:r>
                      <a:endParaRPr lang="en-GB" sz="2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2286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Implications 	</a:t>
            </a:r>
          </a:p>
        </p:txBody>
      </p:sp>
      <p:sp>
        <p:nvSpPr>
          <p:cNvPr id="3" name="Content Placeholder 2"/>
          <p:cNvSpPr>
            <a:spLocks noGrp="1"/>
          </p:cNvSpPr>
          <p:nvPr>
            <p:ph idx="1"/>
          </p:nvPr>
        </p:nvSpPr>
        <p:spPr/>
        <p:txBody>
          <a:bodyPr/>
          <a:lstStyle/>
          <a:p>
            <a:r>
              <a:rPr lang="en-GB" dirty="0"/>
              <a:t>Internal and External whistleblowing are part of the same process: employees speak up internally first before going external in most cases</a:t>
            </a:r>
          </a:p>
          <a:p>
            <a:r>
              <a:rPr lang="en-GB" dirty="0"/>
              <a:t>Whistleblowers seek out increasingly independent recipients if their speak-up is not handled properly </a:t>
            </a:r>
          </a:p>
          <a:p>
            <a:r>
              <a:rPr lang="en-GB" dirty="0"/>
              <a:t>Higher managers and external recipients should be wary of promising anonymity, as the speak-up has likely been raised to someone else previously</a:t>
            </a:r>
          </a:p>
        </p:txBody>
      </p:sp>
    </p:spTree>
    <p:extLst>
      <p:ext uri="{BB962C8B-B14F-4D97-AF65-F5344CB8AC3E}">
        <p14:creationId xmlns:p14="http://schemas.microsoft.com/office/powerpoint/2010/main" val="1431225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Best Practice In Speak-up Arrangements </a:t>
            </a:r>
          </a:p>
        </p:txBody>
      </p:sp>
      <p:sp>
        <p:nvSpPr>
          <p:cNvPr id="3" name="Content Placeholder 2"/>
          <p:cNvSpPr>
            <a:spLocks noGrp="1"/>
          </p:cNvSpPr>
          <p:nvPr>
            <p:ph idx="1"/>
          </p:nvPr>
        </p:nvSpPr>
        <p:spPr/>
        <p:txBody>
          <a:bodyPr>
            <a:normAutofit fontScale="70000" lnSpcReduction="20000"/>
          </a:bodyPr>
          <a:lstStyle/>
          <a:p>
            <a:r>
              <a:rPr lang="en-GB" sz="3600" dirty="0"/>
              <a:t>Offer a variety of speak-up channels </a:t>
            </a:r>
          </a:p>
          <a:p>
            <a:endParaRPr lang="en-GB" sz="3600" dirty="0"/>
          </a:p>
          <a:p>
            <a:r>
              <a:rPr lang="en-GB" sz="3600" dirty="0"/>
              <a:t>Involve more than one function in your speak-up arrangement </a:t>
            </a:r>
          </a:p>
          <a:p>
            <a:endParaRPr lang="en-GB" sz="3600" dirty="0"/>
          </a:p>
          <a:p>
            <a:r>
              <a:rPr lang="en-GB" sz="3600" dirty="0"/>
              <a:t>Build trust through speak-up arrangements </a:t>
            </a:r>
          </a:p>
          <a:p>
            <a:endParaRPr lang="en-GB" sz="3600" dirty="0"/>
          </a:p>
          <a:p>
            <a:r>
              <a:rPr lang="en-GB" sz="3600" dirty="0"/>
              <a:t>Be responsive </a:t>
            </a:r>
          </a:p>
          <a:p>
            <a:endParaRPr lang="en-GB" sz="3600" dirty="0"/>
          </a:p>
          <a:p>
            <a:r>
              <a:rPr lang="en-GB" sz="3600" dirty="0"/>
              <a:t>Be aware of the barriers to responsiveness </a:t>
            </a:r>
          </a:p>
          <a:p>
            <a:endParaRPr lang="en-GB" sz="3600" dirty="0"/>
          </a:p>
          <a:p>
            <a:r>
              <a:rPr lang="en-GB" sz="3600" dirty="0"/>
              <a:t>Develop strategies to circumvent barriers to responsiveness</a:t>
            </a:r>
          </a:p>
          <a:p>
            <a:endParaRPr lang="en-GB" sz="3600" dirty="0"/>
          </a:p>
        </p:txBody>
      </p:sp>
    </p:spTree>
    <p:extLst>
      <p:ext uri="{BB962C8B-B14F-4D97-AF65-F5344CB8AC3E}">
        <p14:creationId xmlns:p14="http://schemas.microsoft.com/office/powerpoint/2010/main" val="4173313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Best Practice (</a:t>
            </a:r>
            <a:r>
              <a:rPr lang="en-GB" dirty="0" err="1"/>
              <a:t>con’t</a:t>
            </a:r>
            <a:r>
              <a:rPr lang="en-GB" dirty="0"/>
              <a:t>) </a:t>
            </a:r>
          </a:p>
        </p:txBody>
      </p:sp>
      <p:sp>
        <p:nvSpPr>
          <p:cNvPr id="3" name="Content Placeholder 2"/>
          <p:cNvSpPr>
            <a:spLocks noGrp="1"/>
          </p:cNvSpPr>
          <p:nvPr>
            <p:ph idx="1"/>
          </p:nvPr>
        </p:nvSpPr>
        <p:spPr/>
        <p:txBody>
          <a:bodyPr>
            <a:noAutofit/>
          </a:bodyPr>
          <a:lstStyle/>
          <a:p>
            <a:endParaRPr lang="en-GB" sz="1800" dirty="0"/>
          </a:p>
          <a:p>
            <a:r>
              <a:rPr lang="en-GB" sz="3200" dirty="0"/>
              <a:t>Shape and coordinate attitudes to responding</a:t>
            </a:r>
          </a:p>
          <a:p>
            <a:r>
              <a:rPr lang="en-GB" sz="3200" dirty="0"/>
              <a:t>Involve third parties wherever possible </a:t>
            </a:r>
          </a:p>
          <a:p>
            <a:r>
              <a:rPr lang="en-GB" sz="3200" dirty="0"/>
              <a:t>Record all speak-up events </a:t>
            </a:r>
          </a:p>
          <a:p>
            <a:r>
              <a:rPr lang="en-GB" sz="3200" dirty="0"/>
              <a:t>Report </a:t>
            </a:r>
          </a:p>
          <a:p>
            <a:r>
              <a:rPr lang="en-GB" sz="3200" dirty="0"/>
              <a:t>Consider national and organisational culture</a:t>
            </a:r>
          </a:p>
          <a:p>
            <a:r>
              <a:rPr lang="en-GB" sz="3200" dirty="0"/>
              <a:t>Provide access in different languages</a:t>
            </a:r>
          </a:p>
          <a:p>
            <a:endParaRPr lang="en-GB" sz="1800" dirty="0"/>
          </a:p>
        </p:txBody>
      </p:sp>
    </p:spTree>
    <p:extLst>
      <p:ext uri="{BB962C8B-B14F-4D97-AF65-F5344CB8AC3E}">
        <p14:creationId xmlns:p14="http://schemas.microsoft.com/office/powerpoint/2010/main" val="3152406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Best Practice </a:t>
            </a:r>
          </a:p>
        </p:txBody>
      </p:sp>
      <p:sp>
        <p:nvSpPr>
          <p:cNvPr id="3" name="Content Placeholder 2"/>
          <p:cNvSpPr>
            <a:spLocks noGrp="1"/>
          </p:cNvSpPr>
          <p:nvPr>
            <p:ph idx="1"/>
          </p:nvPr>
        </p:nvSpPr>
        <p:spPr/>
        <p:txBody>
          <a:bodyPr>
            <a:normAutofit/>
          </a:bodyPr>
          <a:lstStyle/>
          <a:p>
            <a:pPr marL="0" indent="0" algn="ctr">
              <a:buNone/>
            </a:pPr>
            <a:r>
              <a:rPr lang="en-GB" sz="8000" dirty="0">
                <a:solidFill>
                  <a:srgbClr val="00B0F0"/>
                </a:solidFill>
              </a:rPr>
              <a:t>Policy</a:t>
            </a:r>
            <a:r>
              <a:rPr lang="en-GB" sz="8000" dirty="0"/>
              <a:t> </a:t>
            </a:r>
          </a:p>
          <a:p>
            <a:pPr marL="0" indent="0" algn="ctr">
              <a:buNone/>
            </a:pPr>
            <a:r>
              <a:rPr lang="en-GB" sz="8000" dirty="0">
                <a:solidFill>
                  <a:srgbClr val="FF0000"/>
                </a:solidFill>
              </a:rPr>
              <a:t>Oversight</a:t>
            </a:r>
            <a:r>
              <a:rPr lang="en-GB" sz="8000" dirty="0"/>
              <a:t> </a:t>
            </a:r>
          </a:p>
          <a:p>
            <a:pPr marL="0" indent="0" algn="ctr">
              <a:buNone/>
            </a:pPr>
            <a:r>
              <a:rPr lang="en-GB" sz="8000" dirty="0"/>
              <a:t>Review</a:t>
            </a:r>
          </a:p>
        </p:txBody>
      </p:sp>
    </p:spTree>
    <p:extLst>
      <p:ext uri="{BB962C8B-B14F-4D97-AF65-F5344CB8AC3E}">
        <p14:creationId xmlns:p14="http://schemas.microsoft.com/office/powerpoint/2010/main" val="2871503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an Effective Speak Up Arrangement </a:t>
            </a:r>
          </a:p>
        </p:txBody>
      </p:sp>
      <p:sp>
        <p:nvSpPr>
          <p:cNvPr id="3" name="Content Placeholder 2"/>
          <p:cNvSpPr>
            <a:spLocks noGrp="1"/>
          </p:cNvSpPr>
          <p:nvPr>
            <p:ph idx="1"/>
          </p:nvPr>
        </p:nvSpPr>
        <p:spPr>
          <a:xfrm>
            <a:off x="838200" y="1825625"/>
            <a:ext cx="5773615" cy="4351338"/>
          </a:xfrm>
        </p:spPr>
        <p:txBody>
          <a:bodyPr>
            <a:normAutofit/>
          </a:bodyPr>
          <a:lstStyle/>
          <a:p>
            <a:endParaRPr lang="en-GB" sz="3600" dirty="0"/>
          </a:p>
          <a:p>
            <a:pPr marL="0" indent="0">
              <a:buNone/>
            </a:pPr>
            <a:r>
              <a:rPr lang="en-GB" sz="3600" dirty="0"/>
              <a:t>For the Organization </a:t>
            </a:r>
          </a:p>
          <a:p>
            <a:pPr marL="0" indent="0">
              <a:buNone/>
            </a:pPr>
            <a:r>
              <a:rPr lang="en-GB" sz="3600" dirty="0"/>
              <a:t>	</a:t>
            </a:r>
          </a:p>
          <a:p>
            <a:pPr marL="0" indent="0">
              <a:buNone/>
            </a:pPr>
            <a:r>
              <a:rPr lang="en-GB" sz="3600" dirty="0"/>
              <a:t>For the Employee</a:t>
            </a:r>
          </a:p>
          <a:p>
            <a:endParaRPr lang="en-GB" sz="3600" dirty="0"/>
          </a:p>
          <a:p>
            <a:pPr marL="0" indent="0">
              <a:buNone/>
            </a:pPr>
            <a:r>
              <a:rPr lang="en-GB" sz="3600" dirty="0"/>
              <a:t>For Society </a:t>
            </a:r>
          </a:p>
        </p:txBody>
      </p:sp>
      <p:pic>
        <p:nvPicPr>
          <p:cNvPr id="2050" name="Picture 2" descr="Image result for speak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862" y="1253698"/>
            <a:ext cx="4542692" cy="52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13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Responsiveness </a:t>
            </a:r>
          </a:p>
        </p:txBody>
      </p:sp>
      <p:sp>
        <p:nvSpPr>
          <p:cNvPr id="3" name="Content Placeholder 2"/>
          <p:cNvSpPr>
            <a:spLocks noGrp="1"/>
          </p:cNvSpPr>
          <p:nvPr>
            <p:ph idx="1"/>
          </p:nvPr>
        </p:nvSpPr>
        <p:spPr/>
        <p:txBody>
          <a:bodyPr>
            <a:normAutofit lnSpcReduction="10000"/>
          </a:bodyPr>
          <a:lstStyle/>
          <a:p>
            <a:pPr marL="0" indent="0" algn="ctr">
              <a:lnSpc>
                <a:spcPct val="100000"/>
              </a:lnSpc>
              <a:buNone/>
            </a:pPr>
            <a:r>
              <a:rPr lang="en-US" sz="3600" dirty="0"/>
              <a:t>“[it] is </a:t>
            </a:r>
            <a:r>
              <a:rPr lang="pt-PT" sz="3600" dirty="0"/>
              <a:t>management</a:t>
            </a:r>
            <a:r>
              <a:rPr lang="fr-FR" sz="3600" dirty="0"/>
              <a:t>’</a:t>
            </a:r>
            <a:r>
              <a:rPr lang="en-US" sz="3600" dirty="0"/>
              <a:t>s response that shapes the potential whistle-blower</a:t>
            </a:r>
            <a:r>
              <a:rPr lang="fr-FR" sz="3600" dirty="0"/>
              <a:t>’</a:t>
            </a:r>
            <a:r>
              <a:rPr lang="en-US" sz="3600" dirty="0"/>
              <a:t>s subsequent actions. Specifically, our interviews revealed a common pattern in which management</a:t>
            </a:r>
            <a:r>
              <a:rPr lang="fr-FR" sz="3600" dirty="0"/>
              <a:t>’</a:t>
            </a:r>
            <a:r>
              <a:rPr lang="en-US" sz="3600" dirty="0"/>
              <a:t>s efforts to discredit or retaliate against the claimant become the major catalyst for the political transformation of the concerned employee into a “persistent resister” (Rothschild &amp; </a:t>
            </a:r>
            <a:r>
              <a:rPr lang="en-US" sz="3600" dirty="0" err="1"/>
              <a:t>Miethe</a:t>
            </a:r>
            <a:r>
              <a:rPr lang="en-US" sz="3600" dirty="0"/>
              <a:t> 1999: 119-120)</a:t>
            </a:r>
            <a:endParaRPr lang="en-GB" sz="3600" dirty="0"/>
          </a:p>
          <a:p>
            <a:endParaRPr lang="en-GB" dirty="0"/>
          </a:p>
        </p:txBody>
      </p:sp>
    </p:spTree>
    <p:extLst>
      <p:ext uri="{BB962C8B-B14F-4D97-AF65-F5344CB8AC3E}">
        <p14:creationId xmlns:p14="http://schemas.microsoft.com/office/powerpoint/2010/main" val="370894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to Whistleblowing</a:t>
            </a:r>
          </a:p>
        </p:txBody>
      </p:sp>
      <p:pic>
        <p:nvPicPr>
          <p:cNvPr id="2050" name="Picture 2" descr="Coleen Rowley Person of the Year Time Magazine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044" y="1817783"/>
            <a:ext cx="3651414" cy="48059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photo-illustration of the heads of Edward Snowden, Bradley Manning and Aaron Swart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474" y="1790231"/>
            <a:ext cx="3618048" cy="48059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whistleblower cambridge analytica"/>
          <p:cNvPicPr>
            <a:picLocks noChangeAspect="1" noChangeArrowheads="1"/>
          </p:cNvPicPr>
          <p:nvPr/>
        </p:nvPicPr>
        <p:blipFill rotWithShape="1">
          <a:blip r:embed="rId5">
            <a:extLst>
              <a:ext uri="{28A0092B-C50C-407E-A947-70E740481C1C}">
                <a14:useLocalDpi xmlns:a14="http://schemas.microsoft.com/office/drawing/2010/main" val="0"/>
              </a:ext>
            </a:extLst>
          </a:blip>
          <a:srcRect l="3505" r="3740"/>
          <a:stretch/>
        </p:blipFill>
        <p:spPr bwMode="auto">
          <a:xfrm>
            <a:off x="4627085" y="1817783"/>
            <a:ext cx="3013872" cy="24347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brad birkenfe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7085" y="4569436"/>
            <a:ext cx="3076762" cy="205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91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Barriers to Responsiveness </a:t>
            </a:r>
          </a:p>
        </p:txBody>
      </p:sp>
      <p:sp>
        <p:nvSpPr>
          <p:cNvPr id="3" name="Content Placeholder 2"/>
          <p:cNvSpPr>
            <a:spLocks noGrp="1"/>
          </p:cNvSpPr>
          <p:nvPr>
            <p:ph idx="1"/>
          </p:nvPr>
        </p:nvSpPr>
        <p:spPr>
          <a:xfrm>
            <a:off x="838200" y="1825625"/>
            <a:ext cx="4882662" cy="4351338"/>
          </a:xfrm>
        </p:spPr>
        <p:txBody>
          <a:bodyPr>
            <a:normAutofit/>
          </a:bodyPr>
          <a:lstStyle/>
          <a:p>
            <a:pPr marL="0" indent="0">
              <a:buNone/>
            </a:pPr>
            <a:endParaRPr lang="en-US" sz="3600" dirty="0"/>
          </a:p>
          <a:p>
            <a:r>
              <a:rPr lang="en-US" sz="3600" dirty="0"/>
              <a:t>anonymous concerns</a:t>
            </a:r>
          </a:p>
          <a:p>
            <a:endParaRPr lang="en-US" sz="3600" dirty="0"/>
          </a:p>
          <a:p>
            <a:r>
              <a:rPr lang="en-US" sz="3600" dirty="0"/>
              <a:t>legal limitations</a:t>
            </a:r>
          </a:p>
          <a:p>
            <a:endParaRPr lang="en-US" sz="3600" dirty="0"/>
          </a:p>
          <a:p>
            <a:r>
              <a:rPr lang="en-US" sz="3600" dirty="0"/>
              <a:t>invisibility of response</a:t>
            </a:r>
            <a:endParaRPr lang="en-GB" sz="3600" dirty="0"/>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5625"/>
            <a:ext cx="5829300" cy="490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384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Strategies for Overcoming Barriers</a:t>
            </a:r>
          </a:p>
        </p:txBody>
      </p:sp>
      <p:sp>
        <p:nvSpPr>
          <p:cNvPr id="3" name="Content Placeholder 2"/>
          <p:cNvSpPr>
            <a:spLocks noGrp="1"/>
          </p:cNvSpPr>
          <p:nvPr>
            <p:ph idx="1"/>
          </p:nvPr>
        </p:nvSpPr>
        <p:spPr>
          <a:xfrm>
            <a:off x="838200" y="1969464"/>
            <a:ext cx="4108938" cy="4077153"/>
          </a:xfrm>
        </p:spPr>
        <p:txBody>
          <a:bodyPr/>
          <a:lstStyle/>
          <a:p>
            <a:r>
              <a:rPr lang="en-GB" dirty="0"/>
              <a:t>Build Trust by handling speak-ups appropriately and consistently </a:t>
            </a:r>
          </a:p>
          <a:p>
            <a:r>
              <a:rPr lang="en-GB" dirty="0"/>
              <a:t>Communicate widely about broad concerns </a:t>
            </a:r>
          </a:p>
          <a:p>
            <a:r>
              <a:rPr lang="en-GB" dirty="0"/>
              <a:t>Communicate limitations up front and often</a:t>
            </a:r>
          </a:p>
          <a:p>
            <a:r>
              <a:rPr lang="en-GB" dirty="0"/>
              <a:t>Be flexible and use common sense</a:t>
            </a:r>
          </a:p>
        </p:txBody>
      </p:sp>
      <p:pic>
        <p:nvPicPr>
          <p:cNvPr id="4098" name="Picture 2" descr="Image result for strate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1733" y="1875680"/>
            <a:ext cx="6586171" cy="407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8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395" y="1027906"/>
            <a:ext cx="7102605" cy="4742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Facilitating Responsiveness </a:t>
            </a:r>
          </a:p>
        </p:txBody>
      </p:sp>
      <p:sp>
        <p:nvSpPr>
          <p:cNvPr id="3" name="Content Placeholder 2"/>
          <p:cNvSpPr>
            <a:spLocks noGrp="1"/>
          </p:cNvSpPr>
          <p:nvPr>
            <p:ph idx="1"/>
          </p:nvPr>
        </p:nvSpPr>
        <p:spPr>
          <a:xfrm>
            <a:off x="838199" y="1825625"/>
            <a:ext cx="5445370" cy="4351338"/>
          </a:xfrm>
        </p:spPr>
        <p:txBody>
          <a:bodyPr>
            <a:noAutofit/>
          </a:bodyPr>
          <a:lstStyle/>
          <a:p>
            <a:pPr marL="0" indent="0" algn="ctr">
              <a:buNone/>
            </a:pPr>
            <a:r>
              <a:rPr lang="en-GB" sz="3200" dirty="0"/>
              <a:t>“We believe that […] far too many organizations are caught in an apparent paradox in which most employees know the truth about certain issues and problems within the organization yet dare not speak that truth to their superiors” (Morrison &amp; Milliken, 2000: 706)</a:t>
            </a:r>
          </a:p>
        </p:txBody>
      </p:sp>
    </p:spTree>
    <p:extLst>
      <p:ext uri="{BB962C8B-B14F-4D97-AF65-F5344CB8AC3E}">
        <p14:creationId xmlns:p14="http://schemas.microsoft.com/office/powerpoint/2010/main" val="3191419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3"/>
          <a:srcRect l="31012" t="17436" r="32441" b="1880"/>
          <a:stretch/>
        </p:blipFill>
        <p:spPr>
          <a:xfrm rot="5400000">
            <a:off x="2642968" y="-1091916"/>
            <a:ext cx="6858000" cy="9041832"/>
          </a:xfrm>
          <a:prstGeom prst="rect">
            <a:avLst/>
          </a:prstGeom>
        </p:spPr>
      </p:pic>
      <p:sp>
        <p:nvSpPr>
          <p:cNvPr id="7" name="TextBox 6"/>
          <p:cNvSpPr txBox="1"/>
          <p:nvPr/>
        </p:nvSpPr>
        <p:spPr>
          <a:xfrm>
            <a:off x="8787334" y="291741"/>
            <a:ext cx="3301687" cy="2031325"/>
          </a:xfrm>
          <a:prstGeom prst="rect">
            <a:avLst/>
          </a:prstGeom>
          <a:solidFill>
            <a:schemeClr val="bg1"/>
          </a:solidFill>
          <a:ln>
            <a:solidFill>
              <a:schemeClr val="tx1">
                <a:alpha val="65000"/>
              </a:schemeClr>
            </a:solidFill>
          </a:ln>
        </p:spPr>
        <p:txBody>
          <a:bodyPr wrap="square" rtlCol="0">
            <a:spAutoFit/>
          </a:bodyPr>
          <a:lstStyle/>
          <a:p>
            <a:r>
              <a:rPr lang="en-GB" b="1" dirty="0"/>
              <a:t>SOURCE: </a:t>
            </a:r>
            <a:r>
              <a:rPr lang="en-GB" dirty="0"/>
              <a:t>Morrison, E, &amp; Milliken, F (2000), 'Organizational silence: A barrier to change and development in a pluralistic world', </a:t>
            </a:r>
            <a:r>
              <a:rPr lang="en-GB" i="1" dirty="0"/>
              <a:t>Academy Of Management Review</a:t>
            </a:r>
            <a:r>
              <a:rPr lang="en-GB" dirty="0"/>
              <a:t>, 25, 4: 709</a:t>
            </a:r>
          </a:p>
          <a:p>
            <a:endParaRPr lang="en-US" dirty="0"/>
          </a:p>
        </p:txBody>
      </p:sp>
    </p:spTree>
    <p:extLst>
      <p:ext uri="{BB962C8B-B14F-4D97-AF65-F5344CB8AC3E}">
        <p14:creationId xmlns:p14="http://schemas.microsoft.com/office/powerpoint/2010/main" val="2708352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30399" t="14017" r="29174" b="855"/>
          <a:stretch/>
        </p:blipFill>
        <p:spPr>
          <a:xfrm rot="5400000">
            <a:off x="2489096" y="-890362"/>
            <a:ext cx="6913399" cy="8694123"/>
          </a:xfrm>
          <a:prstGeom prst="rect">
            <a:avLst/>
          </a:prstGeom>
        </p:spPr>
      </p:pic>
      <p:sp>
        <p:nvSpPr>
          <p:cNvPr id="5" name="TextBox 4"/>
          <p:cNvSpPr txBox="1"/>
          <p:nvPr/>
        </p:nvSpPr>
        <p:spPr>
          <a:xfrm>
            <a:off x="8787334" y="291741"/>
            <a:ext cx="3301687" cy="2031325"/>
          </a:xfrm>
          <a:prstGeom prst="rect">
            <a:avLst/>
          </a:prstGeom>
          <a:solidFill>
            <a:schemeClr val="bg1"/>
          </a:solidFill>
          <a:ln>
            <a:solidFill>
              <a:schemeClr val="tx1">
                <a:alpha val="65000"/>
              </a:schemeClr>
            </a:solidFill>
          </a:ln>
        </p:spPr>
        <p:txBody>
          <a:bodyPr wrap="square" rtlCol="0">
            <a:spAutoFit/>
          </a:bodyPr>
          <a:lstStyle/>
          <a:p>
            <a:r>
              <a:rPr lang="en-GB" b="1" dirty="0"/>
              <a:t>SOURCE: </a:t>
            </a:r>
            <a:r>
              <a:rPr lang="en-GB" dirty="0"/>
              <a:t>Morrison, E, &amp; Milliken, F (2000), 'Organizational silence: A barrier to change and development in a pluralistic world', </a:t>
            </a:r>
            <a:r>
              <a:rPr lang="en-GB" i="1" dirty="0"/>
              <a:t>Academy Of Management Review</a:t>
            </a:r>
            <a:r>
              <a:rPr lang="en-GB" dirty="0"/>
              <a:t>, 25, 4: 709</a:t>
            </a:r>
          </a:p>
          <a:p>
            <a:endParaRPr lang="en-US" dirty="0"/>
          </a:p>
        </p:txBody>
      </p:sp>
    </p:spTree>
    <p:extLst>
      <p:ext uri="{BB962C8B-B14F-4D97-AF65-F5344CB8AC3E}">
        <p14:creationId xmlns:p14="http://schemas.microsoft.com/office/powerpoint/2010/main" val="1315790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Speak-Up Data</a:t>
            </a:r>
          </a:p>
        </p:txBody>
      </p:sp>
      <p:sp>
        <p:nvSpPr>
          <p:cNvPr id="3" name="Content Placeholder 2"/>
          <p:cNvSpPr>
            <a:spLocks noGrp="1"/>
          </p:cNvSpPr>
          <p:nvPr>
            <p:ph idx="1"/>
          </p:nvPr>
        </p:nvSpPr>
        <p:spPr/>
        <p:txBody>
          <a:bodyPr/>
          <a:lstStyle/>
          <a:p>
            <a:r>
              <a:rPr lang="en-GB" dirty="0"/>
              <a:t>recognising patterns of concerns resulting from underlying problems</a:t>
            </a:r>
          </a:p>
          <a:p>
            <a:endParaRPr lang="en-GB" dirty="0"/>
          </a:p>
          <a:p>
            <a:r>
              <a:rPr lang="en-GB" dirty="0"/>
              <a:t>collecting data for training purposes</a:t>
            </a:r>
          </a:p>
          <a:p>
            <a:endParaRPr lang="en-GB" dirty="0"/>
          </a:p>
          <a:p>
            <a:r>
              <a:rPr lang="en-GB" dirty="0"/>
              <a:t>monitoring speak-up climates and most-used channels</a:t>
            </a:r>
          </a:p>
          <a:p>
            <a:endParaRPr lang="en-GB" dirty="0"/>
          </a:p>
        </p:txBody>
      </p:sp>
    </p:spTree>
    <p:extLst>
      <p:ext uri="{BB962C8B-B14F-4D97-AF65-F5344CB8AC3E}">
        <p14:creationId xmlns:p14="http://schemas.microsoft.com/office/powerpoint/2010/main" val="861031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Risks To Using Speak Up Data </a:t>
            </a:r>
          </a:p>
        </p:txBody>
      </p:sp>
      <p:sp>
        <p:nvSpPr>
          <p:cNvPr id="3" name="Content Placeholder 2"/>
          <p:cNvSpPr>
            <a:spLocks noGrp="1"/>
          </p:cNvSpPr>
          <p:nvPr>
            <p:ph idx="1"/>
          </p:nvPr>
        </p:nvSpPr>
        <p:spPr>
          <a:xfrm>
            <a:off x="838200" y="1825625"/>
            <a:ext cx="3865929" cy="4351338"/>
          </a:xfrm>
        </p:spPr>
        <p:txBody>
          <a:bodyPr/>
          <a:lstStyle/>
          <a:p>
            <a:pPr marL="0" indent="0">
              <a:buNone/>
            </a:pPr>
            <a:r>
              <a:rPr lang="en-GB" dirty="0"/>
              <a:t>First Mover Disadvantage</a:t>
            </a:r>
          </a:p>
          <a:p>
            <a:pPr marL="0" indent="0">
              <a:buNone/>
            </a:pPr>
            <a:endParaRPr lang="en-GB" dirty="0"/>
          </a:p>
          <a:p>
            <a:pPr marL="0" indent="0">
              <a:buNone/>
            </a:pPr>
            <a:r>
              <a:rPr lang="en-GB" dirty="0"/>
              <a:t>Confusion from investors and Stakeholders </a:t>
            </a:r>
          </a:p>
          <a:p>
            <a:pPr marL="0" indent="0">
              <a:buNone/>
            </a:pPr>
            <a:endParaRPr lang="en-GB" dirty="0"/>
          </a:p>
          <a:p>
            <a:pPr marL="0" indent="0">
              <a:buNone/>
            </a:pPr>
            <a:r>
              <a:rPr lang="en-GB" dirty="0"/>
              <a:t>Misinterpretation of results  </a:t>
            </a:r>
          </a:p>
          <a:p>
            <a:pPr marL="0" indent="0">
              <a:buNone/>
            </a:pPr>
            <a:endParaRPr lang="en-GB" dirty="0"/>
          </a:p>
        </p:txBody>
      </p:sp>
      <p:pic>
        <p:nvPicPr>
          <p:cNvPr id="6146" name="Picture 2" descr="Image result for ri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937" y="1861834"/>
            <a:ext cx="6691191"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857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PCAW/ Protect Best Practice Tips</a:t>
            </a:r>
          </a:p>
        </p:txBody>
      </p:sp>
      <p:sp>
        <p:nvSpPr>
          <p:cNvPr id="3" name="Content Placeholder 2"/>
          <p:cNvSpPr>
            <a:spLocks noGrp="1"/>
          </p:cNvSpPr>
          <p:nvPr>
            <p:ph idx="1"/>
          </p:nvPr>
        </p:nvSpPr>
        <p:spPr/>
        <p:txBody>
          <a:bodyPr>
            <a:normAutofit lnSpcReduction="10000"/>
          </a:bodyPr>
          <a:lstStyle/>
          <a:p>
            <a:r>
              <a:rPr lang="en-GB" dirty="0"/>
              <a:t>Be aware: numbers of formal whistleblowing reports do not tell the whole story. </a:t>
            </a:r>
          </a:p>
          <a:p>
            <a:r>
              <a:rPr lang="en-GB" dirty="0"/>
              <a:t>Keep staff informed: be open and transparent about the themes of concerns raised and the remedial action taken.</a:t>
            </a:r>
          </a:p>
          <a:p>
            <a:endParaRPr lang="en-GB" dirty="0"/>
          </a:p>
          <a:p>
            <a:pPr marL="0" indent="0">
              <a:buNone/>
            </a:pPr>
            <a:r>
              <a:rPr lang="en-GB" dirty="0"/>
              <a:t>Consider</a:t>
            </a:r>
          </a:p>
          <a:p>
            <a:r>
              <a:rPr lang="en-GB" dirty="0"/>
              <a:t>all of your reporting mechanisms as a whole </a:t>
            </a:r>
          </a:p>
          <a:p>
            <a:r>
              <a:rPr lang="en-GB" dirty="0"/>
              <a:t>Cultural indicators such as staff attitudes, trust and confidence </a:t>
            </a:r>
          </a:p>
          <a:p>
            <a:r>
              <a:rPr lang="en-GB" dirty="0"/>
              <a:t>The use of grievance and disciplinary proceedings following whistleblowing </a:t>
            </a:r>
          </a:p>
        </p:txBody>
      </p:sp>
    </p:spTree>
    <p:extLst>
      <p:ext uri="{BB962C8B-B14F-4D97-AF65-F5344CB8AC3E}">
        <p14:creationId xmlns:p14="http://schemas.microsoft.com/office/powerpoint/2010/main" val="3636080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External whistleblowing</a:t>
            </a:r>
          </a:p>
        </p:txBody>
      </p:sp>
      <p:sp>
        <p:nvSpPr>
          <p:cNvPr id="3" name="Content Placeholder 2"/>
          <p:cNvSpPr>
            <a:spLocks noGrp="1"/>
          </p:cNvSpPr>
          <p:nvPr>
            <p:ph idx="1"/>
          </p:nvPr>
        </p:nvSpPr>
        <p:spPr/>
        <p:txBody>
          <a:bodyPr>
            <a:normAutofit/>
          </a:bodyPr>
          <a:lstStyle/>
          <a:p>
            <a:pPr marL="0" indent="0">
              <a:buNone/>
            </a:pPr>
            <a:r>
              <a:rPr lang="en-GB" dirty="0"/>
              <a:t>When disclosures cannot be made within the organization, the employee should seek help in the first instance- consult advocacy group advice, legal advice, support from loved ones.</a:t>
            </a:r>
          </a:p>
          <a:p>
            <a:pPr marL="0" indent="0">
              <a:buNone/>
            </a:pPr>
            <a:r>
              <a:rPr lang="en-GB" dirty="0"/>
              <a:t>Useful guidance from: Devine &amp; </a:t>
            </a:r>
            <a:r>
              <a:rPr lang="en-GB" dirty="0" err="1"/>
              <a:t>Maassarani</a:t>
            </a:r>
            <a:r>
              <a:rPr lang="en-GB" dirty="0"/>
              <a:t> (2011)</a:t>
            </a:r>
          </a:p>
          <a:p>
            <a:pPr marL="0" indent="0">
              <a:buNone/>
            </a:pPr>
            <a:endParaRPr lang="en-GB" dirty="0"/>
          </a:p>
          <a:p>
            <a:pPr marL="0" indent="0">
              <a:buNone/>
            </a:pPr>
            <a:r>
              <a:rPr lang="en-GB" dirty="0"/>
              <a:t>And see </a:t>
            </a:r>
            <a:r>
              <a:rPr lang="en-GB" dirty="0">
                <a:hlinkClick r:id="rId3"/>
              </a:rPr>
              <a:t>https://www.whistleblowingimpact.org</a:t>
            </a:r>
            <a:r>
              <a:rPr lang="en-GB" dirty="0"/>
              <a:t> for research resources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2951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Whistleblowing? </a:t>
            </a:r>
          </a:p>
        </p:txBody>
      </p:sp>
      <p:sp>
        <p:nvSpPr>
          <p:cNvPr id="3" name="Content Placeholder 2"/>
          <p:cNvSpPr>
            <a:spLocks noGrp="1"/>
          </p:cNvSpPr>
          <p:nvPr>
            <p:ph idx="1"/>
          </p:nvPr>
        </p:nvSpPr>
        <p:spPr/>
        <p:txBody>
          <a:bodyPr/>
          <a:lstStyle/>
          <a:p>
            <a:r>
              <a:rPr lang="en-US" dirty="0"/>
              <a:t>‘the disclosure by organization members (former or current) of illegal, immoral, or illegitimate practices under the control of their employers, to persons or organizations that may be able to effect action’ (Near and Miceli 1985: 4).</a:t>
            </a:r>
          </a:p>
          <a:p>
            <a:r>
              <a:rPr lang="en-US" dirty="0"/>
              <a:t>one who ‘speaks out about illegal or unethical behavior within his or her organization’ (Alford, 1999: 266), and who experiences retaliation as a result (Alford, 2007).</a:t>
            </a:r>
            <a:endParaRPr lang="en-GB" dirty="0"/>
          </a:p>
        </p:txBody>
      </p:sp>
    </p:spTree>
    <p:extLst>
      <p:ext uri="{BB962C8B-B14F-4D97-AF65-F5344CB8AC3E}">
        <p14:creationId xmlns:p14="http://schemas.microsoft.com/office/powerpoint/2010/main" val="324051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Whistleblowing Research </a:t>
            </a:r>
          </a:p>
        </p:txBody>
      </p:sp>
      <p:sp>
        <p:nvSpPr>
          <p:cNvPr id="3" name="Content Placeholder 2"/>
          <p:cNvSpPr>
            <a:spLocks noGrp="1"/>
          </p:cNvSpPr>
          <p:nvPr>
            <p:ph idx="1"/>
          </p:nvPr>
        </p:nvSpPr>
        <p:spPr>
          <a:xfrm>
            <a:off x="896565" y="1739225"/>
            <a:ext cx="6632643" cy="4351338"/>
          </a:xfrm>
        </p:spPr>
        <p:txBody>
          <a:bodyPr/>
          <a:lstStyle/>
          <a:p>
            <a:r>
              <a:rPr lang="en-GB" dirty="0"/>
              <a:t>Much of the whistleblowing research is quantitative and focuses on</a:t>
            </a:r>
          </a:p>
          <a:p>
            <a:pPr lvl="1"/>
            <a:r>
              <a:rPr lang="en-GB" dirty="0"/>
              <a:t>Who blows the whistle? </a:t>
            </a:r>
          </a:p>
          <a:p>
            <a:pPr lvl="1"/>
            <a:r>
              <a:rPr lang="en-GB" dirty="0"/>
              <a:t>Motivation for whistleblowing </a:t>
            </a:r>
          </a:p>
          <a:p>
            <a:pPr lvl="1"/>
            <a:r>
              <a:rPr lang="en-GB" dirty="0"/>
              <a:t>Large survey studies</a:t>
            </a:r>
          </a:p>
          <a:p>
            <a:r>
              <a:rPr lang="en-GB" dirty="0"/>
              <a:t>Theoretical approaches include</a:t>
            </a:r>
          </a:p>
          <a:p>
            <a:pPr lvl="1"/>
            <a:r>
              <a:rPr lang="en-GB" dirty="0"/>
              <a:t>Whistleblowing as prosocial behaviour</a:t>
            </a:r>
          </a:p>
          <a:p>
            <a:pPr lvl="1"/>
            <a:r>
              <a:rPr lang="en-GB" dirty="0"/>
              <a:t>Whistleblowers as moral saints</a:t>
            </a:r>
          </a:p>
          <a:p>
            <a:pPr lvl="1"/>
            <a:r>
              <a:rPr lang="en-GB" dirty="0"/>
              <a:t>Whistleblowers as disloyal organization members</a:t>
            </a:r>
          </a:p>
        </p:txBody>
      </p:sp>
      <p:pic>
        <p:nvPicPr>
          <p:cNvPr id="4098" name="Picture 2" descr="Image result for whistleblowing research"/>
          <p:cNvPicPr>
            <a:picLocks noChangeAspect="1" noChangeArrowheads="1"/>
          </p:cNvPicPr>
          <p:nvPr/>
        </p:nvPicPr>
        <p:blipFill rotWithShape="1">
          <a:blip r:embed="rId3">
            <a:extLst>
              <a:ext uri="{28A0092B-C50C-407E-A947-70E740481C1C}">
                <a14:useLocalDpi xmlns:a14="http://schemas.microsoft.com/office/drawing/2010/main" val="0"/>
              </a:ext>
            </a:extLst>
          </a:blip>
          <a:srcRect l="23511" r="18723"/>
          <a:stretch/>
        </p:blipFill>
        <p:spPr bwMode="auto">
          <a:xfrm>
            <a:off x="7255952" y="1284051"/>
            <a:ext cx="4936048" cy="480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1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Whistleblowing in Practice </a:t>
            </a:r>
          </a:p>
        </p:txBody>
      </p:sp>
      <p:sp>
        <p:nvSpPr>
          <p:cNvPr id="3" name="Content Placeholder 2"/>
          <p:cNvSpPr>
            <a:spLocks noGrp="1"/>
          </p:cNvSpPr>
          <p:nvPr>
            <p:ph idx="1"/>
          </p:nvPr>
        </p:nvSpPr>
        <p:spPr/>
        <p:txBody>
          <a:bodyPr/>
          <a:lstStyle/>
          <a:p>
            <a:r>
              <a:rPr lang="en-GB" dirty="0"/>
              <a:t>Whistleblowing Laws</a:t>
            </a:r>
          </a:p>
          <a:p>
            <a:pPr lvl="1"/>
            <a:r>
              <a:rPr lang="en-GB" dirty="0"/>
              <a:t>Do they work? </a:t>
            </a:r>
          </a:p>
          <a:p>
            <a:pPr marL="0" indent="0">
              <a:buNone/>
            </a:pPr>
            <a:endParaRPr lang="en-GB" dirty="0"/>
          </a:p>
          <a:p>
            <a:r>
              <a:rPr lang="en-GB" dirty="0"/>
              <a:t>Company whistleblowing policies</a:t>
            </a:r>
          </a:p>
          <a:p>
            <a:pPr lvl="1"/>
            <a:r>
              <a:rPr lang="en-GB" dirty="0"/>
              <a:t>Do they have them?  </a:t>
            </a:r>
          </a:p>
          <a:p>
            <a:pPr marL="457200" lvl="1" indent="0">
              <a:buNone/>
            </a:pPr>
            <a:endParaRPr lang="en-GB" dirty="0"/>
          </a:p>
        </p:txBody>
      </p:sp>
      <p:pic>
        <p:nvPicPr>
          <p:cNvPr id="5122" name="Picture 2" descr="Image result for whistleblowing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300" y="1690688"/>
            <a:ext cx="5419695" cy="316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1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Speak-up Arrangements</a:t>
            </a:r>
          </a:p>
        </p:txBody>
      </p:sp>
      <p:sp>
        <p:nvSpPr>
          <p:cNvPr id="4" name="Content Placeholder 2"/>
          <p:cNvSpPr>
            <a:spLocks noGrp="1"/>
          </p:cNvSpPr>
          <p:nvPr>
            <p:ph idx="1"/>
          </p:nvPr>
        </p:nvSpPr>
        <p:spPr>
          <a:xfrm>
            <a:off x="838200" y="1825625"/>
            <a:ext cx="10515600" cy="4351338"/>
          </a:xfrm>
        </p:spPr>
        <p:txBody>
          <a:bodyPr>
            <a:normAutofit lnSpcReduction="10000"/>
          </a:bodyPr>
          <a:lstStyle/>
          <a:p>
            <a:r>
              <a:rPr lang="en-GB" dirty="0"/>
              <a:t>Watch 2 minute explainer video: </a:t>
            </a:r>
            <a:r>
              <a:rPr lang="en-GB" dirty="0">
                <a:hlinkClick r:id="rId3"/>
              </a:rPr>
              <a:t>https://www.whistleblowingimpact.org</a:t>
            </a:r>
            <a:endParaRPr lang="en-GB" dirty="0"/>
          </a:p>
          <a:p>
            <a:pPr marL="0" indent="0">
              <a:buNone/>
            </a:pPr>
            <a:endParaRPr lang="en-GB" dirty="0"/>
          </a:p>
          <a:p>
            <a:r>
              <a:rPr lang="en-GB" dirty="0"/>
              <a:t>More organizations are accepting that it is best practice to have policies in place</a:t>
            </a:r>
          </a:p>
          <a:p>
            <a:pPr marL="0" indent="0">
              <a:buNone/>
            </a:pPr>
            <a:endParaRPr lang="en-GB" dirty="0"/>
          </a:p>
          <a:p>
            <a:r>
              <a:rPr lang="en-GB" dirty="0"/>
              <a:t>Speak-up arrangements address: </a:t>
            </a:r>
          </a:p>
          <a:p>
            <a:pPr lvl="1"/>
            <a:r>
              <a:rPr lang="en-GB" dirty="0"/>
              <a:t>Who</a:t>
            </a:r>
          </a:p>
          <a:p>
            <a:pPr lvl="1"/>
            <a:r>
              <a:rPr lang="en-GB" dirty="0"/>
              <a:t>What</a:t>
            </a:r>
          </a:p>
          <a:p>
            <a:pPr lvl="1"/>
            <a:r>
              <a:rPr lang="en-GB" dirty="0"/>
              <a:t>How </a:t>
            </a:r>
          </a:p>
        </p:txBody>
      </p:sp>
    </p:spTree>
    <p:extLst>
      <p:ext uri="{BB962C8B-B14F-4D97-AF65-F5344CB8AC3E}">
        <p14:creationId xmlns:p14="http://schemas.microsoft.com/office/powerpoint/2010/main" val="252781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Speak-up Arrangements</a:t>
            </a:r>
          </a:p>
        </p:txBody>
      </p:sp>
      <p:sp>
        <p:nvSpPr>
          <p:cNvPr id="3" name="Content Placeholder 2"/>
          <p:cNvSpPr>
            <a:spLocks noGrp="1"/>
          </p:cNvSpPr>
          <p:nvPr>
            <p:ph idx="1"/>
          </p:nvPr>
        </p:nvSpPr>
        <p:spPr/>
        <p:txBody>
          <a:bodyPr/>
          <a:lstStyle/>
          <a:p>
            <a:pPr marL="0" indent="0">
              <a:buNone/>
            </a:pPr>
            <a:r>
              <a:rPr lang="en-GB" dirty="0"/>
              <a:t>Other Characteristics Include: </a:t>
            </a:r>
          </a:p>
          <a:p>
            <a:pPr lvl="1"/>
            <a:r>
              <a:rPr lang="en-GB" dirty="0"/>
              <a:t>How many tiers? </a:t>
            </a:r>
          </a:p>
          <a:p>
            <a:pPr lvl="1"/>
            <a:r>
              <a:rPr lang="en-GB" dirty="0"/>
              <a:t>In house or outsourced? </a:t>
            </a:r>
          </a:p>
          <a:p>
            <a:pPr lvl="1"/>
            <a:r>
              <a:rPr lang="en-GB" dirty="0"/>
              <a:t>Documented? </a:t>
            </a:r>
          </a:p>
          <a:p>
            <a:pPr lvl="1"/>
            <a:endParaRPr lang="en-GB" dirty="0"/>
          </a:p>
        </p:txBody>
      </p:sp>
      <p:pic>
        <p:nvPicPr>
          <p:cNvPr id="9" name="Picture 8"/>
          <p:cNvPicPr>
            <a:picLocks noChangeAspect="1"/>
          </p:cNvPicPr>
          <p:nvPr/>
        </p:nvPicPr>
        <p:blipFill rotWithShape="1">
          <a:blip r:embed="rId3"/>
          <a:srcRect l="23755" t="25397" r="44713" b="22222"/>
          <a:stretch/>
        </p:blipFill>
        <p:spPr>
          <a:xfrm>
            <a:off x="6675998" y="1175657"/>
            <a:ext cx="5398655" cy="5334000"/>
          </a:xfrm>
          <a:prstGeom prst="rect">
            <a:avLst/>
          </a:prstGeom>
        </p:spPr>
      </p:pic>
    </p:spTree>
    <p:extLst>
      <p:ext uri="{BB962C8B-B14F-4D97-AF65-F5344CB8AC3E}">
        <p14:creationId xmlns:p14="http://schemas.microsoft.com/office/powerpoint/2010/main" val="377281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Aspects of Speak-up Arrangements</a:t>
            </a:r>
          </a:p>
        </p:txBody>
      </p:sp>
      <p:sp>
        <p:nvSpPr>
          <p:cNvPr id="3" name="Content Placeholder 2"/>
          <p:cNvSpPr>
            <a:spLocks noGrp="1"/>
          </p:cNvSpPr>
          <p:nvPr>
            <p:ph idx="1"/>
          </p:nvPr>
        </p:nvSpPr>
        <p:spPr/>
        <p:txBody>
          <a:bodyPr/>
          <a:lstStyle/>
          <a:p>
            <a:r>
              <a:rPr lang="en-GB" dirty="0"/>
              <a:t>Right or Duty</a:t>
            </a:r>
          </a:p>
          <a:p>
            <a:r>
              <a:rPr lang="en-GB" dirty="0"/>
              <a:t>Protection and Reprisals </a:t>
            </a:r>
          </a:p>
          <a:p>
            <a:r>
              <a:rPr lang="en-GB" dirty="0"/>
              <a:t>Good Faith </a:t>
            </a:r>
          </a:p>
          <a:p>
            <a:r>
              <a:rPr lang="en-GB" dirty="0"/>
              <a:t>Rewards</a:t>
            </a:r>
          </a:p>
          <a:p>
            <a:endParaRPr lang="en-GB" dirty="0"/>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432" y="1966913"/>
            <a:ext cx="600075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61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TotalTime>
  <Words>6433</Words>
  <Application>Microsoft Macintosh PowerPoint</Application>
  <PresentationFormat>Widescreen</PresentationFormat>
  <Paragraphs>758</Paragraphs>
  <Slides>38</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 Unicode MS</vt:lpstr>
      <vt:lpstr>Aharoni</vt:lpstr>
      <vt:lpstr>Arial</vt:lpstr>
      <vt:lpstr>Calibri</vt:lpstr>
      <vt:lpstr>Calibri Light</vt:lpstr>
      <vt:lpstr>Times New Roman</vt:lpstr>
      <vt:lpstr>Office Theme</vt:lpstr>
      <vt:lpstr>THE WHISTLEBLOWING GUIDE : SPEAK-UP ARRANGEMENTS, CHALLENGES AND BEST-PRACTICES </vt:lpstr>
      <vt:lpstr>Overview</vt:lpstr>
      <vt:lpstr>Introduction to Whistleblowing</vt:lpstr>
      <vt:lpstr>What is Whistleblowing? </vt:lpstr>
      <vt:lpstr>Whistleblowing Research </vt:lpstr>
      <vt:lpstr>Whistleblowing in Practice </vt:lpstr>
      <vt:lpstr>Speak-up Arrangements</vt:lpstr>
      <vt:lpstr>Speak-up Arrangements</vt:lpstr>
      <vt:lpstr>Other Aspects of Speak-up Arrangements</vt:lpstr>
      <vt:lpstr>Other Aspects of Speak-up Arrangements</vt:lpstr>
      <vt:lpstr>An Example: </vt:lpstr>
      <vt:lpstr>Internal and External Whistleblowing </vt:lpstr>
      <vt:lpstr>Internal and External Whistleblowing </vt:lpstr>
      <vt:lpstr>Employee Voice</vt:lpstr>
      <vt:lpstr>Employee Voice</vt:lpstr>
      <vt:lpstr>Parrhesia </vt:lpstr>
      <vt:lpstr>Trust in Organizations </vt:lpstr>
      <vt:lpstr>Möllering’s Trust Model </vt:lpstr>
      <vt:lpstr>Trust and Time </vt:lpstr>
      <vt:lpstr>Trust in Organizations </vt:lpstr>
      <vt:lpstr>How do People Speak Up? </vt:lpstr>
      <vt:lpstr>Corporate Ethical Virtue Model (con’t) </vt:lpstr>
      <vt:lpstr>Whistleblowing as a Protracted Process (PCAW [now Protect] 2013) </vt:lpstr>
      <vt:lpstr>Implications  </vt:lpstr>
      <vt:lpstr>Best Practice In Speak-up Arrangements </vt:lpstr>
      <vt:lpstr>Best Practice (con’t) </vt:lpstr>
      <vt:lpstr>Best Practice </vt:lpstr>
      <vt:lpstr>Benefits of an Effective Speak Up Arrangement </vt:lpstr>
      <vt:lpstr>Responsiveness </vt:lpstr>
      <vt:lpstr>Barriers to Responsiveness </vt:lpstr>
      <vt:lpstr>Strategies for Overcoming Barriers</vt:lpstr>
      <vt:lpstr>Facilitating Responsiveness </vt:lpstr>
      <vt:lpstr>PowerPoint Presentation</vt:lpstr>
      <vt:lpstr>PowerPoint Presentation</vt:lpstr>
      <vt:lpstr>Using Speak-Up Data</vt:lpstr>
      <vt:lpstr>Risks To Using Speak Up Data </vt:lpstr>
      <vt:lpstr>PCAW/ Protect Best Practice Tips</vt:lpstr>
      <vt:lpstr>External whistleblowing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WHISTLEBLOWING GUIDE : SPEAK-UP ARRANGEMENTS, CHALLENGES AND BEST-PRACTICES</dc:title>
  <dc:creator>Meghan Van Portfliet</dc:creator>
  <cp:lastModifiedBy>Kenny, Kate</cp:lastModifiedBy>
  <cp:revision>81</cp:revision>
  <dcterms:created xsi:type="dcterms:W3CDTF">2018-05-28T10:03:35Z</dcterms:created>
  <dcterms:modified xsi:type="dcterms:W3CDTF">2019-08-20T17:37:55Z</dcterms:modified>
</cp:coreProperties>
</file>